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presProps" Target="presProp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OBJECT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WO_OBJECTS_AND_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OBJECT_AND_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WO_OBJECTS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OBJECT_OV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11760" y="293652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FOUR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1176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/>
          </p:nvPr>
        </p:nvSpPr>
        <p:spPr>
          <a:xfrm>
            <a:off x="4677120" y="293652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00BE8E-28B0-47D4-A277-9AA60DEBE7B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67712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10.xml.rels><?xml version='1.0' encoding='UTF-8' standalone='yes'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</Relationships>
</file>

<file path=ppt/slideMasters/_rels/slideMaster11.xml.rels><?xml version='1.0' encoding='UTF-8' standalone='yes'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</Relationships>
</file>

<file path=ppt/slideMasters/_rels/slideMaster12.xml.rels><?xml version='1.0' encoding='UTF-8' standalone='yes'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</Relationships>
</file>

<file path=ppt/slideMasters/_rels/slideMaster13.xml.rels><?xml version='1.0' encoding='UTF-8' standalone='yes'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_rels/slideMaster3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</Relationships>
</file>

<file path=ppt/slideMasters/_rels/slideMaster4.xml.rels><?xml version='1.0' encoding='UTF-8' standalone='yes'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</Relationships>
</file>

<file path=ppt/slideMasters/_rels/slideMaster5.xml.rels><?xml version='1.0' encoding='UTF-8' standalone='yes'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/Relationships>
</file>

<file path=ppt/slideMasters/_rels/slideMaster6.xml.rels><?xml version='1.0' encoding='UTF-8' standalone='yes'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</Relationships>
</file>

<file path=ppt/slideMasters/_rels/slideMaster7.xml.rels><?xml version='1.0' encoding='UTF-8' standalone='yes'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</Relationships>
</file>

<file path=ppt/slideMasters/_rels/slideMaster8.xml.rels><?xml version='1.0' encoding='UTF-8' standalone='yes'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</Relationships>
</file>

<file path=ppt/slideMasters/_rels/slideMaster9.xml.rels><?xml version='1.0' encoding='UTF-8' standalone='yes'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1976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28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2840" cy="16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8333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dt" idx="1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ftr" idx="2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sldNum" idx="3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E740A20-8832-4C47-BBBD-DF0476CFE6F0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280" cy="341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3.png"/><Relationship Id="rId5" Type="http://schemas.openxmlformats.org/officeDocument/2006/relationships/image" Target="../media/image3.png"/><Relationship Id="rId6" Type="http://schemas.openxmlformats.org/officeDocument/2006/relationships/image" Target="../media/image3.png"/><Relationship Id="rId7" Type="http://schemas.openxmlformats.org/officeDocument/2006/relationships/image" Target="../media/image3.png"/><Relationship Id="rId8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7;p1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Google Shape;68;p1"/>
          <p:cNvSpPr/>
          <p:nvPr/>
        </p:nvSpPr>
        <p:spPr>
          <a:xfrm>
            <a:off x="468360" y="347040"/>
            <a:ext cx="8155080" cy="6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r>
              <a:t>Ciències Aplicades I (CFB-1)</a:t>
            </a:r>
          </a:p>
          <a:p>
            <a:r>
              <a:t>Matemàtiques de Taller i Mesura</a:t>
            </a:r>
          </a:p>
        </p:txBody>
      </p:sp>
      <p:sp>
        <p:nvSpPr>
          <p:cNvPr id="71" name="Google Shape;69;p1"/>
          <p:cNvSpPr/>
          <p:nvPr/>
        </p:nvSpPr>
        <p:spPr>
          <a:xfrm>
            <a:off x="955080" y="3420000"/>
            <a:ext cx="750456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t>1r Curs FP Bàsica (Aula A004)</a:t>
            </a:r>
          </a:p>
          <a:p>
            <a:r>
              <a:t>CURS 2026 - 2027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138;g3f9cb86e79b_0_76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4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Google Shape;140;g3f9cb86e79b_0_76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r>
              <a:t>Què valorem? L'actitud professional, la precisió en les mesures, la cura del material i la capacitat resolutiva.</a:t>
            </a:r>
          </a:p>
          <a:p>
            <a:r>
              <a:t>Com observem? A través de pràctiques de taller, tasques diàries, fulls de càlcul i proves pràctiques.</a:t>
            </a:r>
          </a:p>
          <a:p>
            <a:r>
              <a:t>Com informem? Seguiment continuat a l'aula, entrevistes personals i informes a les famílies.</a:t>
            </a:r>
          </a:p>
        </p:txBody>
      </p:sp>
      <p:pic>
        <p:nvPicPr>
          <p:cNvPr id="98" name="Google Shape;141;g3f9cb86e79b_0_76" descr=""/>
          <p:cNvPicPr/>
          <p:nvPr/>
        </p:nvPicPr>
        <p:blipFill>
          <a:blip r:embed="rId1"/>
          <a:stretch/>
        </p:blipFill>
        <p:spPr>
          <a:xfrm>
            <a:off x="250200" y="1222560"/>
            <a:ext cx="556920" cy="499680"/>
          </a:xfrm>
          <a:prstGeom prst="rect">
            <a:avLst/>
          </a:prstGeom>
          <a:ln w="0">
            <a:noFill/>
          </a:ln>
        </p:spPr>
      </p:pic>
      <p:pic>
        <p:nvPicPr>
          <p:cNvPr id="99" name="Google Shape;142;g3f9cb86e79b_0_76" descr=""/>
          <p:cNvPicPr/>
          <p:nvPr/>
        </p:nvPicPr>
        <p:blipFill>
          <a:blip r:embed="rId2"/>
          <a:stretch/>
        </p:blipFill>
        <p:spPr>
          <a:xfrm>
            <a:off x="250920" y="2321640"/>
            <a:ext cx="555120" cy="499680"/>
          </a:xfrm>
          <a:prstGeom prst="rect">
            <a:avLst/>
          </a:prstGeom>
          <a:ln w="0">
            <a:noFill/>
          </a:ln>
        </p:spPr>
      </p:pic>
      <p:pic>
        <p:nvPicPr>
          <p:cNvPr id="100" name="Google Shape;143;g3f9cb86e79b_0_76" descr=""/>
          <p:cNvPicPr/>
          <p:nvPr/>
        </p:nvPicPr>
        <p:blipFill>
          <a:blip r:embed="rId3"/>
          <a:stretch/>
        </p:blipFill>
        <p:spPr>
          <a:xfrm>
            <a:off x="246600" y="3421080"/>
            <a:ext cx="564120" cy="51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48;g3f9cb86e79b_0_85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39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3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sldNum" idx="4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38BA0A1-4796-4E5D-9309-35916FEA3D74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3" name="Google Shape;150;g3f9cb86e79b_0_85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r>
              <a:t>Criteris de qualificació:</a:t>
            </a:r>
          </a:p>
          <a:p>
            <a:r>
              <a:t>• 40% Feina pràctica de taller i precisió en la mesura i càlcul</a:t>
            </a:r>
          </a:p>
          <a:p>
            <a:r>
              <a:t>• 30% Proves funcionals i resolució de situacions contextualitzades</a:t>
            </a:r>
          </a:p>
          <a:p>
            <a:r>
              <a:t>• 20% Projecte transversal de curs (Pressupost i Full de Càlcul)</a:t>
            </a:r>
          </a:p>
          <a:p>
            <a:r>
              <a:t>• 10% Actitud professional, puntualitat, ordre i compliment d'EPIs</a:t>
            </a:r>
          </a:p>
          <a:p/>
          <a:p>
            <a:r>
              <a:t>Instruments d'avaluació:</a:t>
            </a:r>
          </a:p>
          <a:p>
            <a:r>
              <a:t>Pràctiques d'ofici - Rúbriques de taller - Controls pràctics curts - Fulls d'estoc</a:t>
            </a:r>
          </a:p>
        </p:txBody>
      </p:sp>
      <p:pic>
        <p:nvPicPr>
          <p:cNvPr id="104" name="Google Shape;151;g3f9cb86e79b_0_85" descr=""/>
          <p:cNvPicPr/>
          <p:nvPr/>
        </p:nvPicPr>
        <p:blipFill>
          <a:blip r:embed="rId1"/>
          <a:srcRect l="2397" t="6977" r="84270" b="38886"/>
          <a:stretch/>
        </p:blipFill>
        <p:spPr>
          <a:xfrm>
            <a:off x="1958400" y="2883600"/>
            <a:ext cx="627120" cy="551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ldNum" idx="5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ca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ED6ECD-99BC-4587-A1EB-0E2097BAD2B7}" type="slidenum">
              <a:rPr b="0" lang="ca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Google Shape;157;g3f9cb86e79b_0_92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457200" algn="just">
              <a:lnSpc>
                <a:spcPct val="15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no assoliu el 1r i/o el 2n trimestre podeu recuperar les competències no assolides al llarg del curs mitjançant tasques i proves de recuperació.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• </a:t>
            </a:r>
            <a:r>
              <a:rPr b="0" lang="en-US" sz="2000" spc="-1" strike="noStrike">
                <a:solidFill>
                  <a:srgbClr val="333333"/>
                </a:solidFill>
                <a:latin typeface="Arial"/>
                <a:ea typeface="Arial"/>
              </a:rPr>
              <a:t>Si teniu pendent la matèria de 3r d’ESO es faran activitats de recuperació i seguiment personalitzat de les competències bàsiques.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Google Shape;158;g3f9cb86e79b_0_92"/>
          <p:cNvSpPr/>
          <p:nvPr/>
        </p:nvSpPr>
        <p:spPr>
          <a:xfrm>
            <a:off x="207360" y="178560"/>
            <a:ext cx="8665920" cy="110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ca" sz="4000" spc="-1" strike="noStrike">
                <a:solidFill>
                  <a:srgbClr val="0070c0"/>
                </a:solidFill>
                <a:latin typeface="Calibri"/>
                <a:ea typeface="Calibri"/>
              </a:rPr>
              <a:t>AVALUACIÓ: Avaluar per a aprendre</a:t>
            </a:r>
            <a:endParaRPr b="0" lang="en-US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63;p7"/>
          <p:cNvSpPr/>
          <p:nvPr/>
        </p:nvSpPr>
        <p:spPr>
          <a:xfrm>
            <a:off x="312120" y="1396440"/>
            <a:ext cx="8519760" cy="183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Prova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Copa Cangur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ALTRES CONCURSOS (+Mates, Anem x +mates, Problemes a l’Sprint,  fotografia matemàtica, Contrarellotge matemàtica, Marató, Olitele…..)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50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700" spc="-1" strike="noStrike">
                <a:solidFill>
                  <a:schemeClr val="dk1"/>
                </a:solidFill>
                <a:latin typeface="Arial"/>
                <a:ea typeface="Arial"/>
              </a:rPr>
              <a:t>Dia Internacional de les matemàtiques (14 de març)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tabLst>
                <a:tab algn="l" pos="0"/>
              </a:tabLst>
            </a:pP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Google Shape;164;p7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Concursos matemàtics i altres activitats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69;g3f9cb86e79b_0_156"/>
          <p:cNvSpPr/>
          <p:nvPr/>
        </p:nvSpPr>
        <p:spPr>
          <a:xfrm>
            <a:off x="312120" y="933480"/>
            <a:ext cx="8700120" cy="39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No utilitzarem llibre de text tradicional. Tots els materials seran al Classroom i en fitxes de taller.</a:t>
            </a:r>
          </a:p>
          <a:p>
            <a:r>
              <a:t>Utilitzarem una llibreta/carpeta de taller per a les pràctiques i esquemes.</a:t>
            </a:r>
          </a:p>
          <a:p>
            <a:r>
              <a:t>Molt important portar calculadora senzilla, regle i bolígraf a totes les sessions.</a:t>
            </a:r>
          </a:p>
          <a:p>
            <a:r>
              <a:t>Les tasques de taller es lliuren el mateix dia o a través de Google Classroom.</a:t>
            </a:r>
          </a:p>
          <a:p>
            <a:r>
              <a:t>La cura i respecte per les eines del taller és requisit indispensable per continuar les pràctiques.</a:t>
            </a:r>
          </a:p>
        </p:txBody>
      </p:sp>
      <p:sp>
        <p:nvSpPr>
          <p:cNvPr id="111" name="Google Shape;170;g3f9cb86e79b_0_156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A tenir en compte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75;p9"/>
          <p:cNvSpPr/>
          <p:nvPr/>
        </p:nvSpPr>
        <p:spPr>
          <a:xfrm>
            <a:off x="370800" y="3222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Ús de l’ordinador a l’aula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Google Shape;176;p9"/>
          <p:cNvSpPr/>
          <p:nvPr/>
        </p:nvSpPr>
        <p:spPr>
          <a:xfrm>
            <a:off x="21960" y="751320"/>
            <a:ext cx="8890560" cy="40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algn="just">
              <a:lnSpc>
                <a:spcPct val="107000"/>
              </a:lnSpc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L’ús de l’ordinador és únicament acadèmic.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es podrà tenir l’ordinador obert mentre el professor/a explica a classe.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Només podreu fer ús de  l’ordinador quan el professor/a ho demani.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07000"/>
              </a:lnSpc>
              <a:spcBef>
                <a:spcPts val="799"/>
              </a:spcBef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 l’assignatura de matemàtiques un mal ús de l'ordinador constitueix un avís o conducta, com per exemple: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servir l’ordinador quan el professorat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ho ha indicat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Entrar en pàgines web o programes que el professor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no ha indicat 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Escoltar música o provocar sorolls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Provocar danys intencionats a l’ordinador o arxius </a:t>
            </a: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propis o d’una altra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Accedir a informació personal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emmagatzemada al portàtil d’una altre persona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914400" indent="-330120" algn="just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1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Fer un mal ús</a:t>
            </a:r>
            <a:r>
              <a:rPr b="0" lang="ca" sz="1600" spc="-1" strike="noStrike">
                <a:solidFill>
                  <a:srgbClr val="000000"/>
                </a:solidFill>
                <a:latin typeface="Arial"/>
                <a:ea typeface="Arial"/>
              </a:rPr>
              <a:t> de manera reiterada de l’ordinador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tabLst>
                <a:tab algn="l" pos="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81;p10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Ment oberta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Respecte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Responsabilitat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Puntualitat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Participació activa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000000"/>
              </a:buClr>
              <a:buFont typeface="Arial"/>
              <a:buChar char="●"/>
            </a:pPr>
            <a:r>
              <a:rPr b="0" lang="ca" sz="1800" spc="-1" strike="noStrike">
                <a:solidFill>
                  <a:schemeClr val="dk1"/>
                </a:solidFill>
                <a:latin typeface="Arial"/>
                <a:ea typeface="Arial"/>
              </a:rPr>
              <a:t>Implicació en el seu propi aprenentatge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Google Shape;182;p10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87;g3f9cb86e79b_0_219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 l’alumnat?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92;g3f9cb86e79b_0_223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esperem del professorat?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97;g37ccf4793cf_2_5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r>
              <a:t>1r Curs FP Bàsica (CFB-1) — Rubén Pineda</a:t>
            </a:r>
          </a:p>
          <a:p>
            <a:r>
              <a:t>Codi de la classe de Google Classroom:</a:t>
            </a:r>
          </a:p>
          <a:p>
            <a:r>
              <a:t>fpb1-taller26</a:t>
            </a:r>
          </a:p>
        </p:txBody>
      </p:sp>
      <p:sp>
        <p:nvSpPr>
          <p:cNvPr id="119" name="Google Shape;198;g37ccf4793cf_2_5"/>
          <p:cNvSpPr/>
          <p:nvPr/>
        </p:nvSpPr>
        <p:spPr>
          <a:xfrm>
            <a:off x="370800" y="4914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Codi Classroom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4;p2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-US" sz="3600" spc="-1" strike="noStrike">
                <a:solidFill>
                  <a:srgbClr val="595959"/>
                </a:solidFill>
                <a:latin typeface="Arial"/>
                <a:ea typeface="Arial"/>
              </a:rPr>
              <a:t>Professorat</a:t>
            </a:r>
            <a:endParaRPr b="0" lang="en-US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Google Shape;75;p2"/>
          <p:cNvSpPr/>
          <p:nvPr/>
        </p:nvSpPr>
        <p:spPr>
          <a:xfrm>
            <a:off x="712440" y="1167840"/>
            <a:ext cx="8318880" cy="31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1r FP Bàsica (CFB-1):</a:t>
            </a:r>
          </a:p>
          <a:p>
            <a:r>
              <a:t>          Rubén Pineda  ruben.pineda@inspereborrell.cat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80;p4"/>
          <p:cNvSpPr/>
          <p:nvPr/>
        </p:nvSpPr>
        <p:spPr>
          <a:xfrm>
            <a:off x="311760" y="1108440"/>
            <a:ext cx="8519760" cy="34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    1r FP Bàsica (CFB-1)   Rubén Pineda</a:t>
            </a:r>
          </a:p>
        </p:txBody>
      </p:sp>
      <p:graphicFrame>
        <p:nvGraphicFramePr>
          <p:cNvPr id="75" name="Google Shape;81;p4"/>
          <p:cNvGraphicFramePr/>
          <p:nvPr/>
        </p:nvGraphicFramePr>
        <p:xfrm>
          <a:off x="952560" y="2381400"/>
          <a:ext cx="7238160" cy="1911600"/>
        </p:xfrm>
        <a:graphic>
          <a:graphicData uri="http://schemas.openxmlformats.org/drawingml/2006/table">
            <a:tbl>
              <a:tblPr/>
              <a:tblGrid>
                <a:gridCol w="2412720"/>
                <a:gridCol w="2412720"/>
                <a:gridCol w="2412720"/>
              </a:tblGrid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Hora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Aula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a4c2f4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Dilluns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11:50 - 12:45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Dimecres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10:55 - 11:50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A004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Dimarts / Dijous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-- : --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Mòduls Professionals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382320">
                <a:tc>
                  <a:txBody>
                    <a:bodyPr lIns="90720" rIns="90720" anchor="t">
                      <a:noAutofit/>
                    </a:bodyPr>
                    <a:p>
                      <a:r>
                        <a:t>Divendres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-- : --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 lIns="90720" rIns="90720" anchor="t">
                      <a:noAutofit/>
                    </a:bodyPr>
                    <a:p>
                      <a:r>
                        <a:t>Mòduls Professionals</a:t>
                      </a:r>
                    </a:p>
                  </a:txBody>
                  <a:tcPr anchor="t" marL="90720" marR="9072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76" name="Google Shape;82;p4"/>
          <p:cNvSpPr/>
          <p:nvPr/>
        </p:nvSpPr>
        <p:spPr>
          <a:xfrm>
            <a:off x="381240" y="40176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Horaris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95;g3f6a1794c3c_1_19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Google Shape;96;g3f6a1794c3c_1_19"/>
          <p:cNvSpPr/>
          <p:nvPr/>
        </p:nvSpPr>
        <p:spPr>
          <a:xfrm>
            <a:off x="663120" y="106704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Matemàtiques de Taller i Mesura (CFB-1)</a:t>
            </a:r>
          </a:p>
          <a:p>
            <a:r>
              <a:t>Aprendre matemàtiques fent feina real: mesurar amb peu de rei/calibre, preparar barreges i dosificacions de taller, interpretar plànols d'edificació i gestionar el control de caixa i factures comercials amb IVA.</a:t>
            </a:r>
          </a:p>
          <a:p>
            <a:r>
              <a:t>Aquest cicle està dissenyat per dotar l'alumnat d'eines pràctiques d'ofici per al taller (fusteria, electricitat, mecànica, comerç, construcció) i per garantir la continuïtat formativa cap a Cicles de Grau Mitjà (CFGM).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101;g3f9cee0b81d_0_0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Google Shape;102;g3f9cee0b81d_0_0"/>
          <p:cNvSpPr/>
          <p:nvPr/>
        </p:nvSpPr>
        <p:spPr>
          <a:xfrm>
            <a:off x="1349640" y="835200"/>
            <a:ext cx="70952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1r trimestre</a:t>
            </a:r>
          </a:p>
          <a:p>
            <a:r>
              <a:t>U1. Nombres, Arrodoniment i Control de Caixa (monedes i bitllets)</a:t>
            </a:r>
          </a:p>
          <a:p>
            <a:r>
              <a:t>U2. Fraccions, Peces i Eines en Polzades (1/4", 3/8", 1/2")</a:t>
            </a:r>
          </a:p>
          <a:p/>
          <a:p>
            <a:r>
              <a:t>2n trimestre</a:t>
            </a:r>
          </a:p>
          <a:p>
            <a:r>
              <a:t>U3. Sistema Mètric, Canvi d'Unitats i Calibre Peu de Rei</a:t>
            </a:r>
          </a:p>
          <a:p>
            <a:r>
              <a:t>U4. Perímetres, Àrees Planes i Càlcul de Materials (+10% mermes)</a:t>
            </a:r>
          </a:p>
          <a:p>
            <a:r>
              <a:t>U5. Escales, Plànols i Esquemes d'Instal·lació (1:50 i 1:100)</a:t>
            </a:r>
          </a:p>
          <a:p/>
          <a:p>
            <a:r>
              <a:t>3r trimestre</a:t>
            </a:r>
          </a:p>
          <a:p>
            <a:r>
              <a:t>U6. Regles de Tres, Barreges i Dosificacions (oli 2T al 2%, pintura 4:1)</a:t>
            </a:r>
          </a:p>
          <a:p>
            <a:r>
              <a:t>U7. Percentatges, Descomptes de Proveïdor i Factures amb IVA (21%)</a:t>
            </a:r>
          </a:p>
          <a:p>
            <a:r>
              <a:t>U8. Gestió d'Estocs al Magatzem amb Full de Càlcul (Google Sheets)</a:t>
            </a:r>
          </a:p>
          <a:p>
            <a:r>
              <a:t>Treball Transversal Final: El Pressupost del Nostre Primer Treball de Taller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107;g3f9cee0b81d_0_5"/>
          <p:cNvSpPr/>
          <p:nvPr/>
        </p:nvSpPr>
        <p:spPr>
          <a:xfrm>
            <a:off x="381240" y="17748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Google Shape;108;g3f9cee0b81d_0_5"/>
          <p:cNvSpPr/>
          <p:nvPr/>
        </p:nvSpPr>
        <p:spPr>
          <a:xfrm>
            <a:off x="559800" y="660960"/>
            <a:ext cx="81558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1r trimestre</a:t>
            </a:r>
          </a:p>
          <a:p>
            <a:r>
              <a:t>U1. Nombres, Arrodoniment i Control de Caixa</a:t>
            </a:r>
          </a:p>
          <a:p>
            <a:r>
              <a:t>   • Operacions bàsiques amb enters i decimals en compres de taller</a:t>
            </a:r>
          </a:p>
          <a:p>
            <a:r>
              <a:t>   • Arrodoniment i truncament per al càlcul mental ràpid de pressupostos</a:t>
            </a:r>
          </a:p>
          <a:p>
            <a:r>
              <a:t>   • Donar el canvi exacte al taulell amb el mínim nombre de monedes i bitllets</a:t>
            </a:r>
          </a:p>
          <a:p>
            <a:r>
              <a:t>U2. Fraccions, Peces i Eines en Polzades</a:t>
            </a:r>
          </a:p>
          <a:p>
            <a:r>
              <a:t>   • Concepte de fracció en eines reals: claus de got en polzades (1/4", 3/8", 1/2", 3/4")</a:t>
            </a:r>
          </a:p>
          <a:p>
            <a:r>
              <a:t>   • Comparació i equivalència de fraccions de forma visual i manipulativa</a:t>
            </a:r>
          </a:p>
          <a:p>
            <a:r>
              <a:t>   • Proporcions en receptes de cuina i repartiments de peces al taller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113;g3f9cee0b81d_0_10"/>
          <p:cNvSpPr/>
          <p:nvPr/>
        </p:nvSpPr>
        <p:spPr>
          <a:xfrm>
            <a:off x="381240" y="90360"/>
            <a:ext cx="8519760" cy="42876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Google Shape;114;g3f9cee0b81d_0_10"/>
          <p:cNvSpPr/>
          <p:nvPr/>
        </p:nvSpPr>
        <p:spPr>
          <a:xfrm>
            <a:off x="426600" y="553680"/>
            <a:ext cx="847440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2n trimestre</a:t>
            </a:r>
          </a:p>
          <a:p>
            <a:r>
              <a:t>U3. Sistema Mètric, Canvi d'Unitats i Calibre Peu de Rei</a:t>
            </a:r>
          </a:p>
          <a:p>
            <a:r>
              <a:t>   • Unitats de longitud, massa i capacitat: mm, cm, m, grams, kg, litres</a:t>
            </a:r>
          </a:p>
          <a:p>
            <a:r>
              <a:t>   • Maneig del flexòmetre i lectura del peu de rei (calibre nònius amb precisió de 0,1 mm)</a:t>
            </a:r>
          </a:p>
          <a:p>
            <a:r>
              <a:t>   • Evitar errors de mesura abans de tallar fusta, metall o tubs</a:t>
            </a:r>
          </a:p>
          <a:p>
            <a:r>
              <a:t>U4. Perímetres, Àrees Planes i Càlcul de Materials</a:t>
            </a:r>
          </a:p>
          <a:p>
            <a:r>
              <a:t>   • Càlcul d'àrees de rectangles, quadrats i cercles (pi * r^2)</a:t>
            </a:r>
          </a:p>
          <a:p>
            <a:r>
              <a:t>   • Previsió de mermes i retalls en comandes de materials (+10%)</a:t>
            </a:r>
          </a:p>
          <a:p>
            <a:r>
              <a:t>   • Càlcul de rajoles, pintura i tanques per a parcel·les</a:t>
            </a:r>
          </a:p>
          <a:p>
            <a:r>
              <a:t>U5. Escales, Plànols i Esquemes de Taller</a:t>
            </a:r>
          </a:p>
          <a:p>
            <a:r>
              <a:t>   • Lectura d'escales de plànol (1:50 i 1:100)</a:t>
            </a:r>
          </a:p>
          <a:p>
            <a:r>
              <a:t>   • Càlcul de distàncies reals a partir del croquis tècnic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119;g3f9cee0b81d_0_15"/>
          <p:cNvSpPr/>
          <p:nvPr/>
        </p:nvSpPr>
        <p:spPr>
          <a:xfrm>
            <a:off x="381240" y="206280"/>
            <a:ext cx="8519760" cy="428760"/>
          </a:xfrm>
          <a:prstGeom prst="rect">
            <a:avLst/>
          </a:prstGeom>
          <a:solidFill>
            <a:srgbClr val="a4c2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a" sz="3100" spc="-1" strike="noStrike">
                <a:solidFill>
                  <a:srgbClr val="595959"/>
                </a:solidFill>
                <a:latin typeface="Oswald"/>
                <a:ea typeface="Oswald"/>
              </a:rPr>
              <a:t>Què treballarem aquest curs?</a:t>
            </a:r>
            <a:endParaRPr b="0" lang="en-US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Google Shape;120;g3f9cee0b81d_0_15"/>
          <p:cNvSpPr/>
          <p:nvPr/>
        </p:nvSpPr>
        <p:spPr>
          <a:xfrm>
            <a:off x="467640" y="719280"/>
            <a:ext cx="8366040" cy="263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r>
              <a:t>3r trimestre</a:t>
            </a:r>
          </a:p>
          <a:p>
            <a:r>
              <a:t>U6. Regles de Tres, Barreges i Dosificacions de Taller</a:t>
            </a:r>
          </a:p>
          <a:p>
            <a:r>
              <a:t>   • Magnituds directament proporcionals i reducció a la unitat</a:t>
            </a:r>
          </a:p>
          <a:p>
            <a:r>
              <a:t>   • Barreges de fluids: oli de motor 2T al 2% i proporcions de pintura 4:1</a:t>
            </a:r>
          </a:p>
          <a:p>
            <a:r>
              <a:t>   • Dosificació de morter de construcció: ciment i sorra (1:3)</a:t>
            </a:r>
          </a:p>
          <a:p>
            <a:r>
              <a:t>U7. Percentatges, Descomptes i Factures amb IVA</a:t>
            </a:r>
          </a:p>
          <a:p>
            <a:r>
              <a:t>   • Descomptes comercials i preus de catàleg</a:t>
            </a:r>
          </a:p>
          <a:p>
            <a:r>
              <a:t>   • Estructura de la factura: Base imposable, descompte, IVA (21%) i total</a:t>
            </a:r>
          </a:p>
          <a:p>
            <a:r>
              <a:t>U8. Gestió d'Estocs amb Full de Càlcul (Google Sheets)</a:t>
            </a:r>
          </a:p>
          <a:p>
            <a:r>
              <a:t>   • Taules d'inventari: codi, descripció, quantitat i preu unitari</a:t>
            </a:r>
          </a:p>
          <a:p>
            <a:r>
              <a:t>   • Fórmules clau de taller: =SUMA() i multiplicació de cel·les</a:t>
            </a:r>
          </a:p>
          <a:p>
            <a:r>
              <a:t>Projecte Final: El Pressupost del Nostre Primer Treball de Taller</a:t>
            </a: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25;g3f9cb86e79b_0_0"/>
          <p:cNvSpPr/>
          <p:nvPr/>
        </p:nvSpPr>
        <p:spPr>
          <a:xfrm>
            <a:off x="497160" y="102600"/>
            <a:ext cx="8149320" cy="5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5000"/>
              </a:lnSpc>
              <a:tabLst>
                <a:tab algn="l" pos="0"/>
              </a:tabLst>
            </a:pPr>
            <a:r>
              <a:rPr b="1" lang="ca" sz="3700" spc="-1" strike="noStrike">
                <a:solidFill>
                  <a:srgbClr val="0070c0"/>
                </a:solidFill>
                <a:latin typeface="Calibri"/>
                <a:ea typeface="Calibri"/>
              </a:rPr>
              <a:t>LES NORMES TAMBÉ ENS CUIDEN</a:t>
            </a:r>
            <a:endParaRPr b="0" lang="en-US" sz="3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Google Shape;126;g3f9cb86e79b_0_0"/>
          <p:cNvSpPr/>
          <p:nvPr/>
        </p:nvSpPr>
        <p:spPr>
          <a:xfrm>
            <a:off x="1392480" y="763200"/>
            <a:ext cx="7751160" cy="307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75600" rIns="75600" tIns="37800" bIns="37800" anchor="t">
            <a:noAutofit/>
          </a:bodyPr>
          <a:p>
            <a:r>
              <a:t>Equips de Protecció (EPIs): Ulleres, botes i guants en activitats de taller</a:t>
            </a:r>
          </a:p>
          <a:p>
            <a:r>
              <a:t>Puntualitat professional: Arribar a l'hora és fonamental per mantenir una feina</a:t>
            </a:r>
          </a:p>
          <a:p>
            <a:r>
              <a:t>Ordre i netedat: Cada eina torna al seu panell; bancs de treball nets en acabar</a:t>
            </a:r>
          </a:p>
          <a:p>
            <a:r>
              <a:t>Dispositius: Ús del mòbil prohibit excepte indicació expressa del professor</a:t>
            </a:r>
          </a:p>
          <a:p>
            <a:r>
              <a:t>Assistència regular: La pràctica continuada és imprescindible per aprendre l'ofici</a:t>
            </a:r>
          </a:p>
          <a:p>
            <a:r>
              <a:t>Treball en equip: Respecte mutu i cooperació entre companys</a:t>
            </a:r>
          </a:p>
        </p:txBody>
      </p:sp>
      <p:pic>
        <p:nvPicPr>
          <p:cNvPr id="89" name="Google Shape;127;g3f9cb86e79b_0_0" descr=""/>
          <p:cNvPicPr/>
          <p:nvPr/>
        </p:nvPicPr>
        <p:blipFill>
          <a:blip r:embed="rId1"/>
          <a:stretch/>
        </p:blipFill>
        <p:spPr>
          <a:xfrm>
            <a:off x="555480" y="622440"/>
            <a:ext cx="627480" cy="591120"/>
          </a:xfrm>
          <a:prstGeom prst="rect">
            <a:avLst/>
          </a:prstGeom>
          <a:ln w="0">
            <a:noFill/>
          </a:ln>
        </p:spPr>
      </p:pic>
      <p:pic>
        <p:nvPicPr>
          <p:cNvPr id="90" name="Google Shape;128;g3f9cb86e79b_0_0" descr=""/>
          <p:cNvPicPr/>
          <p:nvPr/>
        </p:nvPicPr>
        <p:blipFill>
          <a:blip r:embed="rId2"/>
          <a:stretch/>
        </p:blipFill>
        <p:spPr>
          <a:xfrm>
            <a:off x="497160" y="1258200"/>
            <a:ext cx="671040" cy="621000"/>
          </a:xfrm>
          <a:prstGeom prst="rect">
            <a:avLst/>
          </a:prstGeom>
          <a:ln w="0">
            <a:noFill/>
          </a:ln>
        </p:spPr>
      </p:pic>
      <p:pic>
        <p:nvPicPr>
          <p:cNvPr id="91" name="Google Shape;129;g3f9cb86e79b_0_0" descr=""/>
          <p:cNvPicPr/>
          <p:nvPr/>
        </p:nvPicPr>
        <p:blipFill>
          <a:blip r:embed="rId3"/>
          <a:srcRect l="0" t="88151" r="85305" b="0"/>
          <a:stretch/>
        </p:blipFill>
        <p:spPr>
          <a:xfrm>
            <a:off x="497160" y="4377600"/>
            <a:ext cx="894960" cy="582840"/>
          </a:xfrm>
          <a:prstGeom prst="rect">
            <a:avLst/>
          </a:prstGeom>
          <a:ln w="0">
            <a:noFill/>
          </a:ln>
        </p:spPr>
      </p:pic>
      <p:pic>
        <p:nvPicPr>
          <p:cNvPr id="92" name="Google Shape;130;g3f9cb86e79b_0_0" descr=""/>
          <p:cNvPicPr/>
          <p:nvPr/>
        </p:nvPicPr>
        <p:blipFill>
          <a:blip r:embed="rId4"/>
          <a:srcRect l="2031" t="77358" r="85915" b="11555"/>
          <a:stretch/>
        </p:blipFill>
        <p:spPr>
          <a:xfrm>
            <a:off x="604080" y="3705840"/>
            <a:ext cx="802080" cy="5958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131;g3f9cb86e79b_0_0" descr=""/>
          <p:cNvPicPr/>
          <p:nvPr/>
        </p:nvPicPr>
        <p:blipFill>
          <a:blip r:embed="rId5"/>
          <a:srcRect l="0" t="34981" r="85786" b="53627"/>
          <a:stretch/>
        </p:blipFill>
        <p:spPr>
          <a:xfrm>
            <a:off x="501480" y="1897200"/>
            <a:ext cx="802080" cy="519120"/>
          </a:xfrm>
          <a:prstGeom prst="rect">
            <a:avLst/>
          </a:prstGeom>
          <a:ln w="0">
            <a:noFill/>
          </a:ln>
        </p:spPr>
      </p:pic>
      <p:pic>
        <p:nvPicPr>
          <p:cNvPr id="94" name="Google Shape;132;g3f9cb86e79b_0_0" descr=""/>
          <p:cNvPicPr/>
          <p:nvPr/>
        </p:nvPicPr>
        <p:blipFill>
          <a:blip r:embed="rId6"/>
          <a:srcRect l="0" t="45807" r="85305" b="43683"/>
          <a:stretch/>
        </p:blipFill>
        <p:spPr>
          <a:xfrm>
            <a:off x="462240" y="2457360"/>
            <a:ext cx="894960" cy="51768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133;g3f9cb86e79b_0_0" descr=""/>
          <p:cNvPicPr/>
          <p:nvPr/>
        </p:nvPicPr>
        <p:blipFill>
          <a:blip r:embed="rId7"/>
          <a:srcRect l="0" t="57471" r="84695" b="33163"/>
          <a:stretch/>
        </p:blipFill>
        <p:spPr>
          <a:xfrm>
            <a:off x="365760" y="3058920"/>
            <a:ext cx="1047240" cy="517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2026-09-02T13:16:08Z</dcterms:modified>
  <cp:revision>1</cp:revision>
  <dc:subject/>
  <dc:title/>
</cp:coreProperties>
</file>