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heme/theme1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</Types>
</file>

<file path=_rels/.rels><?xml version='1.0' encoding='UTF-8' standalone='yes'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  <p:sldMasterId id="2147483670" r:id="rId13"/>
    <p:sldMasterId id="2147483672" r:id="rId14"/>
  </p:sldMasterIdLst>
  <p:sldIdLst>
    <p:sldId id="256" r:id="rId15"/>
    <p:sldId id="257" r:id="rId16"/>
    <p:sldId id="258" r:id="rId17"/>
    <p:sldId id="259" r:id="rId18"/>
    <p:sldId id="260" r:id="rId19"/>
    <p:sldId id="261" r:id="rId20"/>
    <p:sldId id="262" r:id="rId21"/>
    <p:sldId id="263" r:id="rId22"/>
    <p:sldId id="264" r:id="rId23"/>
    <p:sldId id="265" r:id="rId24"/>
    <p:sldId id="266" r:id="rId25"/>
    <p:sldId id="267" r:id="rId26"/>
    <p:sldId id="268" r:id="rId27"/>
    <p:sldId id="269" r:id="rId28"/>
    <p:sldId id="270" r:id="rId29"/>
    <p:sldId id="271" r:id="rId30"/>
    <p:sldId id="272" r:id="rId31"/>
    <p:sldId id="273" r:id="rId32"/>
    <p:sldId id="274" r:id="rId33"/>
  </p:sldIdLst>
  <p:sldSz cx="9144000" cy="51435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Master" Target="slideMasters/slideMaster12.xml"/><Relationship Id="rId14" Type="http://schemas.openxmlformats.org/officeDocument/2006/relationships/slideMaster" Target="slideMasters/slideMaster13.xml"/><Relationship Id="rId15" Type="http://schemas.openxmlformats.org/officeDocument/2006/relationships/slide" Target="slides/slide1.xml"/><Relationship Id="rId16" Type="http://schemas.openxmlformats.org/officeDocument/2006/relationships/slide" Target="slides/slide2.xml"/><Relationship Id="rId17" Type="http://schemas.openxmlformats.org/officeDocument/2006/relationships/slide" Target="slides/slide3.xml"/><Relationship Id="rId18" Type="http://schemas.openxmlformats.org/officeDocument/2006/relationships/slide" Target="slides/slide4.xml"/><Relationship Id="rId19" Type="http://schemas.openxmlformats.org/officeDocument/2006/relationships/slide" Target="slides/slide5.xml"/><Relationship Id="rId20" Type="http://schemas.openxmlformats.org/officeDocument/2006/relationships/slide" Target="slides/slide6.xml"/><Relationship Id="rId21" Type="http://schemas.openxmlformats.org/officeDocument/2006/relationships/slide" Target="slides/slide7.xml"/><Relationship Id="rId22" Type="http://schemas.openxmlformats.org/officeDocument/2006/relationships/slide" Target="slides/slide8.xml"/><Relationship Id="rId23" Type="http://schemas.openxmlformats.org/officeDocument/2006/relationships/slide" Target="slides/slide9.xml"/><Relationship Id="rId24" Type="http://schemas.openxmlformats.org/officeDocument/2006/relationships/slide" Target="slides/slide10.xml"/><Relationship Id="rId25" Type="http://schemas.openxmlformats.org/officeDocument/2006/relationships/slide" Target="slides/slide11.xml"/><Relationship Id="rId26" Type="http://schemas.openxmlformats.org/officeDocument/2006/relationships/slide" Target="slides/slide12.xml"/><Relationship Id="rId27" Type="http://schemas.openxmlformats.org/officeDocument/2006/relationships/slide" Target="slides/slide13.xml"/><Relationship Id="rId28" Type="http://schemas.openxmlformats.org/officeDocument/2006/relationships/slide" Target="slides/slide14.xml"/><Relationship Id="rId29" Type="http://schemas.openxmlformats.org/officeDocument/2006/relationships/slide" Target="slides/slide15.xml"/><Relationship Id="rId30" Type="http://schemas.openxmlformats.org/officeDocument/2006/relationships/slide" Target="slides/slide16.xml"/><Relationship Id="rId31" Type="http://schemas.openxmlformats.org/officeDocument/2006/relationships/slide" Target="slides/slide17.xml"/><Relationship Id="rId32" Type="http://schemas.openxmlformats.org/officeDocument/2006/relationships/slide" Target="slides/slide18.xml"/><Relationship Id="rId33" Type="http://schemas.openxmlformats.org/officeDocument/2006/relationships/slide" Target="slides/slide19.xml"/><Relationship Id="rId34" Type="http://schemas.openxmlformats.org/officeDocument/2006/relationships/presProps" Target="presProp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8519760" cy="341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OBJECT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WO_OBJECTS_AND_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/>
          </p:nvPr>
        </p:nvSpPr>
        <p:spPr>
          <a:xfrm>
            <a:off x="4677120" y="1152360"/>
            <a:ext cx="4157280" cy="341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/>
          </p:nvPr>
        </p:nvSpPr>
        <p:spPr>
          <a:xfrm>
            <a:off x="311760" y="293652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OBJECT_AND_TWO_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4157280" cy="341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4677120" y="115236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/>
          </p:nvPr>
        </p:nvSpPr>
        <p:spPr>
          <a:xfrm>
            <a:off x="4677120" y="293652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WO_OBJECTS_OVER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/>
          </p:nvPr>
        </p:nvSpPr>
        <p:spPr>
          <a:xfrm>
            <a:off x="4677120" y="115236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/>
          </p:nvPr>
        </p:nvSpPr>
        <p:spPr>
          <a:xfrm>
            <a:off x="311760" y="2936520"/>
            <a:ext cx="851976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OBJECT_OVER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851976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/>
          </p:nvPr>
        </p:nvSpPr>
        <p:spPr>
          <a:xfrm>
            <a:off x="311760" y="2936520"/>
            <a:ext cx="851976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FOUR_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4677120" y="115236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311760" y="293652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5"/>
          <p:cNvSpPr>
            <a:spLocks noGrp="1"/>
          </p:cNvSpPr>
          <p:nvPr>
            <p:ph/>
          </p:nvPr>
        </p:nvSpPr>
        <p:spPr>
          <a:xfrm>
            <a:off x="4677120" y="293652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subTitle"/>
          </p:nvPr>
        </p:nvSpPr>
        <p:spPr>
          <a:xfrm>
            <a:off x="311760" y="1152360"/>
            <a:ext cx="8519760" cy="341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B00BE8E-28B0-47D4-A277-9AA60DEBE7B4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8519760" cy="341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_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4157280" cy="341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/>
          </p:nvPr>
        </p:nvSpPr>
        <p:spPr>
          <a:xfrm>
            <a:off x="4677120" y="1152360"/>
            <a:ext cx="4157280" cy="341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</file>

<file path=ppt/slideMasters/_rels/slideMaster10.xml.rels><?xml version='1.0' encoding='UTF-8' standalone='yes'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.xml"/></Relationships>
</file>

<file path=ppt/slideMasters/_rels/slideMaster11.xml.rels><?xml version='1.0' encoding='UTF-8' standalone='yes'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1.xml"/></Relationships>
</file>

<file path=ppt/slideMasters/_rels/slideMaster12.xml.rels><?xml version='1.0' encoding='UTF-8' standalone='yes'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slideLayout" Target="../slideLayouts/slideLayout12.xml"/></Relationships>
</file>

<file path=ppt/slideMasters/_rels/slideMaster13.xml.rels><?xml version='1.0' encoding='UTF-8' standalone='yes'?>
<Relationships xmlns="http://schemas.openxmlformats.org/package/2006/relationships"><Relationship Id="rId1" Type="http://schemas.openxmlformats.org/officeDocument/2006/relationships/theme" Target="../theme/theme13.xml"/><Relationship Id="rId2" Type="http://schemas.openxmlformats.org/officeDocument/2006/relationships/slideLayout" Target="../slideLayouts/slideLayout13.xml"/></Relationships>
</file>

<file path=ppt/slideMasters/_rels/slideMaster2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</Relationships>
</file>

<file path=ppt/slideMasters/_rels/slideMaster3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</Relationships>
</file>

<file path=ppt/slideMasters/_rels/slideMaster4.xml.rels><?xml version='1.0' encoding='UTF-8' standalone='yes'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</Relationships>
</file>

<file path=ppt/slideMasters/_rels/slideMaster5.xml.rels><?xml version='1.0' encoding='UTF-8' standalone='yes'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</Relationships>
</file>

<file path=ppt/slideMasters/_rels/slideMaster6.xml.rels><?xml version='1.0' encoding='UTF-8' standalone='yes'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</Relationships>
</file>

<file path=ppt/slideMasters/_rels/slideMaster7.xml.rels><?xml version='1.0' encoding='UTF-8' standalone='yes'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</Relationships>
</file>

<file path=ppt/slideMasters/_rels/slideMaster8.xml.rels><?xml version='1.0' encoding='UTF-8' standalone='yes'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.xml"/></Relationships>
</file>

<file path=ppt/slideMasters/_rels/slideMaster9.xml.rels><?xml version='1.0' encoding='UTF-8' standalone='yes'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19760" cy="341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280" cy="341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PlaceHolder 4"/>
          <p:cNvSpPr>
            <a:spLocks noGrp="1"/>
          </p:cNvSpPr>
          <p:nvPr>
            <p:ph type="body"/>
          </p:nvPr>
        </p:nvSpPr>
        <p:spPr>
          <a:xfrm>
            <a:off x="311760" y="293688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280" cy="341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677840" y="293688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1" r:id="rId2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311760" y="2936880"/>
            <a:ext cx="851976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3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1976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>
          <a:xfrm>
            <a:off x="311760" y="2936880"/>
            <a:ext cx="851976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4"/>
          <p:cNvSpPr>
            <a:spLocks noGrp="1"/>
          </p:cNvSpPr>
          <p:nvPr>
            <p:ph type="body"/>
          </p:nvPr>
        </p:nvSpPr>
        <p:spPr>
          <a:xfrm>
            <a:off x="311760" y="293688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5"/>
          <p:cNvSpPr>
            <a:spLocks noGrp="1"/>
          </p:cNvSpPr>
          <p:nvPr>
            <p:ph type="body"/>
          </p:nvPr>
        </p:nvSpPr>
        <p:spPr>
          <a:xfrm>
            <a:off x="4677840" y="293688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274284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8333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3192480" y="1152360"/>
            <a:ext cx="274284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8333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6073200" y="1152360"/>
            <a:ext cx="274284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8333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5"/>
          <p:cNvSpPr>
            <a:spLocks noGrp="1"/>
          </p:cNvSpPr>
          <p:nvPr>
            <p:ph type="body"/>
          </p:nvPr>
        </p:nvSpPr>
        <p:spPr>
          <a:xfrm>
            <a:off x="311760" y="2936880"/>
            <a:ext cx="274284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8333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6"/>
          <p:cNvSpPr>
            <a:spLocks noGrp="1"/>
          </p:cNvSpPr>
          <p:nvPr>
            <p:ph type="body"/>
          </p:nvPr>
        </p:nvSpPr>
        <p:spPr>
          <a:xfrm>
            <a:off x="3192480" y="2936880"/>
            <a:ext cx="274284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8333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7"/>
          <p:cNvSpPr>
            <a:spLocks noGrp="1"/>
          </p:cNvSpPr>
          <p:nvPr>
            <p:ph type="body"/>
          </p:nvPr>
        </p:nvSpPr>
        <p:spPr>
          <a:xfrm>
            <a:off x="6073200" y="2936880"/>
            <a:ext cx="274284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8333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85800" y="1597680"/>
            <a:ext cx="7772040" cy="1102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dt" idx="1"/>
          </p:nvPr>
        </p:nvSpPr>
        <p:spPr>
          <a:xfrm>
            <a:off x="4572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ftr" idx="2"/>
          </p:nvPr>
        </p:nvSpPr>
        <p:spPr>
          <a:xfrm>
            <a:off x="3124080" y="4767120"/>
            <a:ext cx="289512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sldNum" idx="3"/>
          </p:nvPr>
        </p:nvSpPr>
        <p:spPr>
          <a:xfrm>
            <a:off x="655308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ca" sz="1200" spc="-1" strike="noStrike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EE740A20-8832-4C47-BBBD-DF0476CFE6F0}" type="slidenum">
              <a:rPr b="0" lang="ca" sz="1200" spc="-1" strike="noStrike">
                <a:solidFill>
                  <a:srgbClr val="888888"/>
                </a:solidFill>
                <a:latin typeface="Calibri"/>
                <a:ea typeface="Calibri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280" cy="341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280" cy="341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5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3.png"/><Relationship Id="rId5" Type="http://schemas.openxmlformats.org/officeDocument/2006/relationships/image" Target="../media/image3.png"/><Relationship Id="rId6" Type="http://schemas.openxmlformats.org/officeDocument/2006/relationships/image" Target="../media/image3.png"/><Relationship Id="rId7" Type="http://schemas.openxmlformats.org/officeDocument/2006/relationships/image" Target="../media/image3.png"/><Relationship Id="rId8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7;p1"/>
          <p:cNvSpPr/>
          <p:nvPr/>
        </p:nvSpPr>
        <p:spPr>
          <a:xfrm>
            <a:off x="381240" y="424440"/>
            <a:ext cx="8519760" cy="428760"/>
          </a:xfrm>
          <a:prstGeom prst="rect">
            <a:avLst/>
          </a:prstGeom>
          <a:solidFill>
            <a:srgbClr val="a4c2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Google Shape;68;p1"/>
          <p:cNvSpPr/>
          <p:nvPr/>
        </p:nvSpPr>
        <p:spPr>
          <a:xfrm>
            <a:off x="468360" y="347040"/>
            <a:ext cx="8155080" cy="62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r>
              <a:t>Ciències Aplicades II (CFB-2)</a:t>
            </a:r>
          </a:p>
          <a:p>
            <a:r>
              <a:t>Fórmules, Finances Laborals i Autonomia</a:t>
            </a:r>
          </a:p>
        </p:txBody>
      </p:sp>
      <p:sp>
        <p:nvSpPr>
          <p:cNvPr id="71" name="Google Shape;69;p1"/>
          <p:cNvSpPr/>
          <p:nvPr/>
        </p:nvSpPr>
        <p:spPr>
          <a:xfrm>
            <a:off x="955080" y="3420000"/>
            <a:ext cx="7504560" cy="1005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r>
              <a:t>2n Curs FP Bàsica (Aula A004 - Tarda)</a:t>
            </a:r>
          </a:p>
          <a:p>
            <a:r>
              <a:t>CURS 2026 - 2027</a:t>
            </a: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138;g3f9cb86e79b_0_76"/>
          <p:cNvSpPr/>
          <p:nvPr/>
        </p:nvSpPr>
        <p:spPr>
          <a:xfrm>
            <a:off x="207360" y="101160"/>
            <a:ext cx="8665920" cy="110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ca" sz="4400" spc="-1" strike="noStrike">
                <a:solidFill>
                  <a:srgbClr val="0070c0"/>
                </a:solidFill>
                <a:latin typeface="Calibri"/>
                <a:ea typeface="Calibri"/>
              </a:rPr>
              <a:t>AVALUACIÓ: Avaluar per a aprendre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Google Shape;140;g3f9cb86e79b_0_76"/>
          <p:cNvSpPr/>
          <p:nvPr/>
        </p:nvSpPr>
        <p:spPr>
          <a:xfrm>
            <a:off x="404640" y="1119960"/>
            <a:ext cx="8271720" cy="2579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r>
              <a:t>Què valorem? La capacitat d'aplicar fórmules a casos reals, l'autonomia financera, la maduresa i el compromís laboral.</a:t>
            </a:r>
          </a:p>
          <a:p>
            <a:r>
              <a:t>Com observem? Resolució de supòsits pràctics, càlculs de nòmines i circuits, proves funcionals i projecte final.</a:t>
            </a:r>
          </a:p>
          <a:p>
            <a:r>
              <a:t>Com informem? Seguiment personalitzat, tutoria i orientació cap al Cicle de Grau Mitjà o feina.</a:t>
            </a:r>
          </a:p>
        </p:txBody>
      </p:sp>
      <p:pic>
        <p:nvPicPr>
          <p:cNvPr id="98" name="Google Shape;141;g3f9cb86e79b_0_76" descr=""/>
          <p:cNvPicPr/>
          <p:nvPr/>
        </p:nvPicPr>
        <p:blipFill>
          <a:blip r:embed="rId1"/>
          <a:stretch/>
        </p:blipFill>
        <p:spPr>
          <a:xfrm>
            <a:off x="250200" y="1222560"/>
            <a:ext cx="556920" cy="499680"/>
          </a:xfrm>
          <a:prstGeom prst="rect">
            <a:avLst/>
          </a:prstGeom>
          <a:ln w="0">
            <a:noFill/>
          </a:ln>
        </p:spPr>
      </p:pic>
      <p:pic>
        <p:nvPicPr>
          <p:cNvPr id="99" name="Google Shape;142;g3f9cb86e79b_0_76" descr=""/>
          <p:cNvPicPr/>
          <p:nvPr/>
        </p:nvPicPr>
        <p:blipFill>
          <a:blip r:embed="rId2"/>
          <a:stretch/>
        </p:blipFill>
        <p:spPr>
          <a:xfrm>
            <a:off x="250920" y="2321640"/>
            <a:ext cx="555120" cy="499680"/>
          </a:xfrm>
          <a:prstGeom prst="rect">
            <a:avLst/>
          </a:prstGeom>
          <a:ln w="0">
            <a:noFill/>
          </a:ln>
        </p:spPr>
      </p:pic>
      <p:pic>
        <p:nvPicPr>
          <p:cNvPr id="100" name="Google Shape;143;g3f9cb86e79b_0_76" descr=""/>
          <p:cNvPicPr/>
          <p:nvPr/>
        </p:nvPicPr>
        <p:blipFill>
          <a:blip r:embed="rId3"/>
          <a:stretch/>
        </p:blipFill>
        <p:spPr>
          <a:xfrm>
            <a:off x="246600" y="3421080"/>
            <a:ext cx="564120" cy="5140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48;g3f9cb86e79b_0_85"/>
          <p:cNvSpPr/>
          <p:nvPr/>
        </p:nvSpPr>
        <p:spPr>
          <a:xfrm>
            <a:off x="207360" y="101160"/>
            <a:ext cx="8665920" cy="110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ca" sz="3900" spc="-1" strike="noStrike">
                <a:solidFill>
                  <a:srgbClr val="0070c0"/>
                </a:solidFill>
                <a:latin typeface="Calibri"/>
                <a:ea typeface="Calibri"/>
              </a:rPr>
              <a:t>AVALUACIÓ: Avaluar per a aprendre</a:t>
            </a:r>
            <a:endParaRPr b="0" lang="en-US" sz="3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1"/>
          <p:cNvSpPr>
            <a:spLocks noGrp="1"/>
          </p:cNvSpPr>
          <p:nvPr>
            <p:ph type="sldNum" idx="4"/>
          </p:nvPr>
        </p:nvSpPr>
        <p:spPr>
          <a:xfrm>
            <a:off x="6553080" y="3575520"/>
            <a:ext cx="2133360" cy="205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ca" sz="1200" spc="-1" strike="noStrike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E38BA0A1-4796-4E5D-9309-35916FEA3D74}" type="slidenum">
              <a:rPr b="0" lang="ca" sz="1200" spc="-1" strike="noStrike">
                <a:solidFill>
                  <a:srgbClr val="888888"/>
                </a:solidFill>
                <a:latin typeface="Calibri"/>
                <a:ea typeface="Calibri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3" name="Google Shape;150;g3f9cb86e79b_0_85"/>
          <p:cNvSpPr/>
          <p:nvPr/>
        </p:nvSpPr>
        <p:spPr>
          <a:xfrm>
            <a:off x="404640" y="1119960"/>
            <a:ext cx="8271720" cy="2579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r>
              <a:t>Criteris de qualificació de 2n Curs:</a:t>
            </a:r>
          </a:p>
          <a:p>
            <a:r>
              <a:t>• 35% Resolució de problemes funcionals de taller i fórmules d'oficis</a:t>
            </a:r>
          </a:p>
          <a:p>
            <a:r>
              <a:t>• 25% Proves d'avaluació pràctica continuada</a:t>
            </a:r>
          </a:p>
          <a:p>
            <a:r>
              <a:t>• 25% Projecte final d'emancipació i finances personals</a:t>
            </a:r>
          </a:p>
          <a:p>
            <a:r>
              <a:t>• 15% Maduresa, seguretat laboral (PRL) i convivència</a:t>
            </a:r>
          </a:p>
          <a:p/>
          <a:p>
            <a:r>
              <a:t>Sortides en finalitzar el curs:</a:t>
            </a:r>
          </a:p>
          <a:p>
            <a:r>
              <a:t>🎓 Accés DIRECTE a qualsevol Cicle Formatiu de Grau Mitjà (CFGM)</a:t>
            </a:r>
          </a:p>
          <a:p>
            <a:r>
              <a:t>💼 Títol professional oficial per a la inserció al mercat laboral</a:t>
            </a:r>
          </a:p>
        </p:txBody>
      </p:sp>
      <p:pic>
        <p:nvPicPr>
          <p:cNvPr id="104" name="Google Shape;151;g3f9cb86e79b_0_85" descr=""/>
          <p:cNvPicPr/>
          <p:nvPr/>
        </p:nvPicPr>
        <p:blipFill>
          <a:blip r:embed="rId1"/>
          <a:srcRect l="2397" t="6977" r="84270" b="38886"/>
          <a:stretch/>
        </p:blipFill>
        <p:spPr>
          <a:xfrm>
            <a:off x="1958400" y="2883600"/>
            <a:ext cx="627120" cy="5515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sldNum" idx="5"/>
          </p:nvPr>
        </p:nvSpPr>
        <p:spPr>
          <a:xfrm>
            <a:off x="6553080" y="3575520"/>
            <a:ext cx="2133360" cy="205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ca" sz="1200" spc="-1" strike="noStrike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5DED6ECD-99BC-4587-A1EB-0E2097BAD2B7}" type="slidenum">
              <a:rPr b="0" lang="ca" sz="1200" spc="-1" strike="noStrike">
                <a:solidFill>
                  <a:srgbClr val="888888"/>
                </a:solidFill>
                <a:latin typeface="Calibri"/>
                <a:ea typeface="Calibri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6" name="Google Shape;157;g3f9cb86e79b_0_92"/>
          <p:cNvSpPr/>
          <p:nvPr/>
        </p:nvSpPr>
        <p:spPr>
          <a:xfrm>
            <a:off x="404640" y="1119960"/>
            <a:ext cx="8271720" cy="2579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marL="457200" algn="just">
              <a:lnSpc>
                <a:spcPct val="150000"/>
              </a:lnSpc>
              <a:tabLst>
                <a:tab algn="l" pos="0"/>
              </a:tabLst>
            </a:pPr>
            <a:r>
              <a:rPr b="0" lang="en-US" sz="2000" spc="-1" strike="noStrike">
                <a:solidFill>
                  <a:srgbClr val="333333"/>
                </a:solidFill>
                <a:latin typeface="Arial"/>
                <a:ea typeface="Arial"/>
              </a:rPr>
              <a:t>• </a:t>
            </a:r>
            <a:r>
              <a:rPr b="0" lang="en-US" sz="2000" spc="-1" strike="noStrike">
                <a:solidFill>
                  <a:srgbClr val="333333"/>
                </a:solidFill>
                <a:latin typeface="Arial"/>
                <a:ea typeface="Arial"/>
              </a:rPr>
              <a:t>Si no assoliu el 1r i/o el 2n trimestre podeu recuperar les competències no assolides al llarg del curs mitjançant tasques i proves de recuperació.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457200">
              <a:lnSpc>
                <a:spcPct val="100000"/>
              </a:lnSpc>
              <a:tabLst>
                <a:tab algn="l" pos="0"/>
              </a:tabLst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marL="457200">
              <a:lnSpc>
                <a:spcPct val="100000"/>
              </a:lnSpc>
              <a:tabLst>
                <a:tab algn="l" pos="0"/>
              </a:tabLst>
            </a:pPr>
            <a:r>
              <a:rPr b="0" lang="en-US" sz="2000" spc="-1" strike="noStrike">
                <a:solidFill>
                  <a:srgbClr val="333333"/>
                </a:solidFill>
                <a:latin typeface="Arial"/>
                <a:ea typeface="Arial"/>
              </a:rPr>
              <a:t>• </a:t>
            </a:r>
            <a:r>
              <a:rPr b="0" lang="en-US" sz="2000" spc="-1" strike="noStrike">
                <a:solidFill>
                  <a:srgbClr val="333333"/>
                </a:solidFill>
                <a:latin typeface="Arial"/>
                <a:ea typeface="Arial"/>
              </a:rPr>
              <a:t>Si teniu pendent la matèria de 3r d’ESO es faran activitats de recuperació i seguiment personalitzat de les competències bàsiques.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Google Shape;158;g3f9cb86e79b_0_92"/>
          <p:cNvSpPr/>
          <p:nvPr/>
        </p:nvSpPr>
        <p:spPr>
          <a:xfrm>
            <a:off x="207360" y="178560"/>
            <a:ext cx="8665920" cy="110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ca" sz="4000" spc="-1" strike="noStrike">
                <a:solidFill>
                  <a:srgbClr val="0070c0"/>
                </a:solidFill>
                <a:latin typeface="Calibri"/>
                <a:ea typeface="Calibri"/>
              </a:rPr>
              <a:t>AVALUACIÓ: Avaluar per a aprendre</a:t>
            </a:r>
            <a:endParaRPr b="0" lang="en-US" sz="4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63;p7"/>
          <p:cNvSpPr/>
          <p:nvPr/>
        </p:nvSpPr>
        <p:spPr>
          <a:xfrm>
            <a:off x="312120" y="1396440"/>
            <a:ext cx="8519760" cy="1833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 marL="457200" indent="-336240">
              <a:lnSpc>
                <a:spcPct val="150000"/>
              </a:lnSpc>
              <a:buClr>
                <a:srgbClr val="000000"/>
              </a:buClr>
              <a:buFont typeface="Arial"/>
              <a:buChar char="●"/>
            </a:pPr>
            <a:r>
              <a:rPr b="0" lang="ca" sz="1700" spc="-1" strike="noStrike">
                <a:solidFill>
                  <a:schemeClr val="dk1"/>
                </a:solidFill>
                <a:latin typeface="Arial"/>
                <a:ea typeface="Arial"/>
              </a:rPr>
              <a:t>Prova Cangur</a:t>
            </a:r>
            <a:endParaRPr b="0" lang="en-US" sz="1700" spc="-1" strike="noStrike">
              <a:solidFill>
                <a:srgbClr val="000000"/>
              </a:solidFill>
              <a:latin typeface="Arial"/>
            </a:endParaRPr>
          </a:p>
          <a:p>
            <a:pPr marL="457200" indent="-336240">
              <a:lnSpc>
                <a:spcPct val="150000"/>
              </a:lnSpc>
              <a:buClr>
                <a:srgbClr val="000000"/>
              </a:buClr>
              <a:buFont typeface="Arial"/>
              <a:buChar char="●"/>
            </a:pPr>
            <a:r>
              <a:rPr b="0" lang="ca" sz="1700" spc="-1" strike="noStrike">
                <a:solidFill>
                  <a:schemeClr val="dk1"/>
                </a:solidFill>
                <a:latin typeface="Arial"/>
                <a:ea typeface="Arial"/>
              </a:rPr>
              <a:t>Copa Cangur</a:t>
            </a:r>
            <a:endParaRPr b="0" lang="en-US" sz="1700" spc="-1" strike="noStrike">
              <a:solidFill>
                <a:srgbClr val="000000"/>
              </a:solidFill>
              <a:latin typeface="Arial"/>
            </a:endParaRPr>
          </a:p>
          <a:p>
            <a:pPr marL="457200" indent="-336240">
              <a:lnSpc>
                <a:spcPct val="150000"/>
              </a:lnSpc>
              <a:buClr>
                <a:srgbClr val="000000"/>
              </a:buClr>
              <a:buFont typeface="Arial"/>
              <a:buChar char="●"/>
            </a:pPr>
            <a:r>
              <a:rPr b="0" lang="ca" sz="1700" spc="-1" strike="noStrike">
                <a:solidFill>
                  <a:schemeClr val="dk1"/>
                </a:solidFill>
                <a:latin typeface="Arial"/>
                <a:ea typeface="Arial"/>
              </a:rPr>
              <a:t>ALTRES CONCURSOS (+Mates, Anem x +mates, Problemes a l’Sprint,  fotografia matemàtica, Contrarellotge matemàtica, Marató, Olitele…..)</a:t>
            </a:r>
            <a:endParaRPr b="0" lang="en-US" sz="1700" spc="-1" strike="noStrike">
              <a:solidFill>
                <a:srgbClr val="000000"/>
              </a:solidFill>
              <a:latin typeface="Arial"/>
            </a:endParaRPr>
          </a:p>
          <a:p>
            <a:pPr marL="457200" indent="-336240">
              <a:lnSpc>
                <a:spcPct val="150000"/>
              </a:lnSpc>
              <a:buClr>
                <a:srgbClr val="000000"/>
              </a:buClr>
              <a:buFont typeface="Arial"/>
              <a:buChar char="●"/>
            </a:pPr>
            <a:r>
              <a:rPr b="0" lang="ca" sz="1700" spc="-1" strike="noStrike">
                <a:solidFill>
                  <a:schemeClr val="dk1"/>
                </a:solidFill>
                <a:latin typeface="Arial"/>
                <a:ea typeface="Arial"/>
              </a:rPr>
              <a:t>Dia Internacional de les matemàtiques (14 de març)</a:t>
            </a:r>
            <a:endParaRPr b="0" lang="en-US" sz="1700" spc="-1" strike="noStrike">
              <a:solidFill>
                <a:srgbClr val="000000"/>
              </a:solidFill>
              <a:latin typeface="Arial"/>
            </a:endParaRPr>
          </a:p>
          <a:p>
            <a:pPr marL="457200">
              <a:lnSpc>
                <a:spcPct val="115000"/>
              </a:lnSpc>
              <a:tabLst>
                <a:tab algn="l" pos="0"/>
              </a:tabLst>
            </a:pPr>
            <a:endParaRPr b="0" lang="en-US" sz="17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  <a:tabLst>
                <a:tab algn="l" pos="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Google Shape;164;p7"/>
          <p:cNvSpPr/>
          <p:nvPr/>
        </p:nvSpPr>
        <p:spPr>
          <a:xfrm>
            <a:off x="381240" y="424440"/>
            <a:ext cx="8519760" cy="428760"/>
          </a:xfrm>
          <a:prstGeom prst="rect">
            <a:avLst/>
          </a:prstGeom>
          <a:solidFill>
            <a:srgbClr val="a4c2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ca" sz="3100" spc="-1" strike="noStrike">
                <a:solidFill>
                  <a:srgbClr val="595959"/>
                </a:solidFill>
                <a:latin typeface="Oswald"/>
                <a:ea typeface="Oswald"/>
              </a:rPr>
              <a:t>Concursos matemàtics i altres activitats</a:t>
            </a:r>
            <a:endParaRPr b="0" lang="en-US" sz="3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69;g3f9cb86e79b_0_156"/>
          <p:cNvSpPr/>
          <p:nvPr/>
        </p:nvSpPr>
        <p:spPr>
          <a:xfrm>
            <a:off x="312120" y="933480"/>
            <a:ext cx="8700120" cy="39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r>
              <a:t>L'assignatura de Ciències Aplicades II és clau per aconseguir la titulació oficial de Grau Bàsic.</a:t>
            </a:r>
          </a:p>
          <a:p>
            <a:r>
              <a:t>Totes les tasques, plantilles de nòmines i simuladors estaran disponibles al Classroom.</a:t>
            </a:r>
          </a:p>
          <a:p>
            <a:r>
              <a:t>Recomanable disposar de calculadora científica i full de càlcul (Google Sheets).</a:t>
            </a:r>
          </a:p>
          <a:p>
            <a:r>
              <a:t>Aquest curs coincideix amb la Formació en Centres de Treball (FCT / Pràctiques en empresa).</a:t>
            </a:r>
          </a:p>
          <a:p>
            <a:r>
              <a:t>Aprofiteu cada sessió per preparar la vostra continuïtat cap a Grau Mitjà o la vostra feina!</a:t>
            </a:r>
          </a:p>
        </p:txBody>
      </p:sp>
      <p:sp>
        <p:nvSpPr>
          <p:cNvPr id="111" name="Google Shape;170;g3f9cb86e79b_0_156"/>
          <p:cNvSpPr/>
          <p:nvPr/>
        </p:nvSpPr>
        <p:spPr>
          <a:xfrm>
            <a:off x="381240" y="424440"/>
            <a:ext cx="8519760" cy="428760"/>
          </a:xfrm>
          <a:prstGeom prst="rect">
            <a:avLst/>
          </a:prstGeom>
          <a:solidFill>
            <a:srgbClr val="a4c2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ca" sz="3100" spc="-1" strike="noStrike">
                <a:solidFill>
                  <a:srgbClr val="595959"/>
                </a:solidFill>
                <a:latin typeface="Oswald"/>
                <a:ea typeface="Oswald"/>
              </a:rPr>
              <a:t>A tenir en compte</a:t>
            </a:r>
            <a:endParaRPr b="0" lang="en-US" sz="3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75;p9"/>
          <p:cNvSpPr/>
          <p:nvPr/>
        </p:nvSpPr>
        <p:spPr>
          <a:xfrm>
            <a:off x="370800" y="322200"/>
            <a:ext cx="8519760" cy="428760"/>
          </a:xfrm>
          <a:prstGeom prst="rect">
            <a:avLst/>
          </a:prstGeom>
          <a:solidFill>
            <a:srgbClr val="a4c2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ca" sz="3100" spc="-1" strike="noStrike">
                <a:solidFill>
                  <a:srgbClr val="595959"/>
                </a:solidFill>
                <a:latin typeface="Oswald"/>
                <a:ea typeface="Oswald"/>
              </a:rPr>
              <a:t>Ús de l’ordinador a l’aula</a:t>
            </a:r>
            <a:endParaRPr b="0" lang="en-US" sz="3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Google Shape;176;p9"/>
          <p:cNvSpPr/>
          <p:nvPr/>
        </p:nvSpPr>
        <p:spPr>
          <a:xfrm>
            <a:off x="21960" y="751320"/>
            <a:ext cx="8890560" cy="406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 marL="457200" algn="just">
              <a:lnSpc>
                <a:spcPct val="107000"/>
              </a:lnSpc>
              <a:tabLst>
                <a:tab algn="l" pos="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30120" algn="just">
              <a:lnSpc>
                <a:spcPct val="115000"/>
              </a:lnSpc>
              <a:buClr>
                <a:srgbClr val="000000"/>
              </a:buClr>
              <a:buFont typeface="Arial"/>
              <a:buChar char="-"/>
              <a:tabLst>
                <a:tab algn="l" pos="0"/>
              </a:tabLst>
            </a:pPr>
            <a:r>
              <a:rPr b="0" lang="ca" sz="1600" spc="-1" strike="noStrike">
                <a:solidFill>
                  <a:srgbClr val="000000"/>
                </a:solidFill>
                <a:latin typeface="Arial"/>
                <a:ea typeface="Arial"/>
              </a:rPr>
              <a:t>L’ús de l’ordinador és únicament acadèmic. 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marL="457200" indent="-330120" algn="just">
              <a:lnSpc>
                <a:spcPct val="115000"/>
              </a:lnSpc>
              <a:buClr>
                <a:srgbClr val="000000"/>
              </a:buClr>
              <a:buFont typeface="Arial"/>
              <a:buChar char="-"/>
              <a:tabLst>
                <a:tab algn="l" pos="0"/>
              </a:tabLst>
            </a:pPr>
            <a:r>
              <a:rPr b="0" lang="ca" sz="1600" spc="-1" strike="noStrike">
                <a:solidFill>
                  <a:srgbClr val="000000"/>
                </a:solidFill>
                <a:latin typeface="Arial"/>
                <a:ea typeface="Arial"/>
              </a:rPr>
              <a:t>No es podrà tenir l’ordinador obert mentre el professor/a explica a classe.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marL="457200" indent="-330120" algn="just">
              <a:lnSpc>
                <a:spcPct val="115000"/>
              </a:lnSpc>
              <a:buClr>
                <a:srgbClr val="000000"/>
              </a:buClr>
              <a:buFont typeface="Arial"/>
              <a:buChar char="-"/>
              <a:tabLst>
                <a:tab algn="l" pos="0"/>
              </a:tabLst>
            </a:pPr>
            <a:r>
              <a:rPr b="0" lang="ca" sz="1600" spc="-1" strike="noStrike">
                <a:solidFill>
                  <a:srgbClr val="000000"/>
                </a:solidFill>
                <a:latin typeface="Arial"/>
                <a:ea typeface="Arial"/>
              </a:rPr>
              <a:t>Només podreu fer ús de  l’ordinador quan el professor/a ho demani.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marL="457200" algn="just">
              <a:lnSpc>
                <a:spcPct val="107000"/>
              </a:lnSpc>
              <a:spcBef>
                <a:spcPts val="799"/>
              </a:spcBef>
              <a:tabLst>
                <a:tab algn="l" pos="0"/>
              </a:tabLst>
            </a:pPr>
            <a:r>
              <a:rPr b="0" lang="ca" sz="1600" spc="-1" strike="noStrike">
                <a:solidFill>
                  <a:srgbClr val="000000"/>
                </a:solidFill>
                <a:latin typeface="Arial"/>
                <a:ea typeface="Arial"/>
              </a:rPr>
              <a:t>A l’assignatura de matemàtiques un mal ús de l'ordinador constitueix un avís o conducta, com per exemple: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marL="914400" indent="-330120" algn="just">
              <a:lnSpc>
                <a:spcPct val="115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●"/>
              <a:tabLst>
                <a:tab algn="l" pos="0"/>
              </a:tabLst>
            </a:pPr>
            <a:r>
              <a:rPr b="0" lang="ca" sz="1600" spc="-1" strike="noStrike">
                <a:solidFill>
                  <a:srgbClr val="000000"/>
                </a:solidFill>
                <a:latin typeface="Arial"/>
                <a:ea typeface="Arial"/>
              </a:rPr>
              <a:t>Fer servir l’ordinador quan el professorat </a:t>
            </a:r>
            <a:r>
              <a:rPr b="1" lang="ca" sz="1600" spc="-1" strike="noStrike">
                <a:solidFill>
                  <a:srgbClr val="000000"/>
                </a:solidFill>
                <a:latin typeface="Arial"/>
                <a:ea typeface="Arial"/>
              </a:rPr>
              <a:t>no ho ha indicat</a:t>
            </a:r>
            <a:r>
              <a:rPr b="0" lang="ca" sz="1600" spc="-1" strike="noStrike">
                <a:solidFill>
                  <a:srgbClr val="000000"/>
                </a:solidFill>
                <a:latin typeface="Arial"/>
                <a:ea typeface="Arial"/>
              </a:rPr>
              <a:t> 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marL="914400" indent="-330120" algn="just">
              <a:lnSpc>
                <a:spcPct val="115000"/>
              </a:lnSpc>
              <a:buClr>
                <a:srgbClr val="000000"/>
              </a:buClr>
              <a:buFont typeface="Arial"/>
              <a:buChar char="●"/>
              <a:tabLst>
                <a:tab algn="l" pos="0"/>
              </a:tabLst>
            </a:pPr>
            <a:r>
              <a:rPr b="0" lang="ca" sz="1600" spc="-1" strike="noStrike">
                <a:solidFill>
                  <a:srgbClr val="000000"/>
                </a:solidFill>
                <a:latin typeface="Arial"/>
                <a:ea typeface="Arial"/>
              </a:rPr>
              <a:t>Entrar en pàgines web o programes que el professor </a:t>
            </a:r>
            <a:r>
              <a:rPr b="1" lang="ca" sz="1600" spc="-1" strike="noStrike">
                <a:solidFill>
                  <a:srgbClr val="000000"/>
                </a:solidFill>
                <a:latin typeface="Arial"/>
                <a:ea typeface="Arial"/>
              </a:rPr>
              <a:t>no ha indicat 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marL="914400" indent="-330120" algn="just">
              <a:lnSpc>
                <a:spcPct val="115000"/>
              </a:lnSpc>
              <a:buClr>
                <a:srgbClr val="000000"/>
              </a:buClr>
              <a:buFont typeface="Arial"/>
              <a:buChar char="●"/>
              <a:tabLst>
                <a:tab algn="l" pos="0"/>
              </a:tabLst>
            </a:pPr>
            <a:r>
              <a:rPr b="0" lang="ca" sz="1600" spc="-1" strike="noStrike">
                <a:solidFill>
                  <a:srgbClr val="000000"/>
                </a:solidFill>
                <a:latin typeface="Arial"/>
                <a:ea typeface="Arial"/>
              </a:rPr>
              <a:t>Escoltar música o provocar sorolls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marL="914400" indent="-330120" algn="just">
              <a:lnSpc>
                <a:spcPct val="115000"/>
              </a:lnSpc>
              <a:buClr>
                <a:srgbClr val="000000"/>
              </a:buClr>
              <a:buFont typeface="Arial"/>
              <a:buChar char="●"/>
              <a:tabLst>
                <a:tab algn="l" pos="0"/>
              </a:tabLst>
            </a:pPr>
            <a:r>
              <a:rPr b="0" lang="ca" sz="1600" spc="-1" strike="noStrike">
                <a:solidFill>
                  <a:srgbClr val="000000"/>
                </a:solidFill>
                <a:latin typeface="Arial"/>
                <a:ea typeface="Arial"/>
              </a:rPr>
              <a:t>Provocar danys intencionats a l’ordinador o arxius </a:t>
            </a:r>
            <a:r>
              <a:rPr b="1" lang="ca" sz="1600" spc="-1" strike="noStrike">
                <a:solidFill>
                  <a:srgbClr val="000000"/>
                </a:solidFill>
                <a:latin typeface="Arial"/>
                <a:ea typeface="Arial"/>
              </a:rPr>
              <a:t>propis o d’una altra persona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marL="914400" indent="-330120" algn="just">
              <a:lnSpc>
                <a:spcPct val="115000"/>
              </a:lnSpc>
              <a:buClr>
                <a:srgbClr val="000000"/>
              </a:buClr>
              <a:buFont typeface="Arial"/>
              <a:buChar char="●"/>
              <a:tabLst>
                <a:tab algn="l" pos="0"/>
              </a:tabLst>
            </a:pPr>
            <a:r>
              <a:rPr b="1" lang="ca" sz="1600" spc="-1" strike="noStrike">
                <a:solidFill>
                  <a:srgbClr val="000000"/>
                </a:solidFill>
                <a:latin typeface="Arial"/>
                <a:ea typeface="Arial"/>
              </a:rPr>
              <a:t>Accedir a informació personal</a:t>
            </a:r>
            <a:r>
              <a:rPr b="0" lang="ca" sz="1600" spc="-1" strike="noStrike">
                <a:solidFill>
                  <a:srgbClr val="000000"/>
                </a:solidFill>
                <a:latin typeface="Arial"/>
                <a:ea typeface="Arial"/>
              </a:rPr>
              <a:t> emmagatzemada al portàtil d’una altre persona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marL="914400" indent="-330120" algn="just">
              <a:lnSpc>
                <a:spcPct val="115000"/>
              </a:lnSpc>
              <a:buClr>
                <a:srgbClr val="000000"/>
              </a:buClr>
              <a:buFont typeface="Arial"/>
              <a:buChar char="●"/>
              <a:tabLst>
                <a:tab algn="l" pos="0"/>
              </a:tabLst>
            </a:pPr>
            <a:r>
              <a:rPr b="1" lang="ca" sz="1600" spc="-1" strike="noStrike">
                <a:solidFill>
                  <a:srgbClr val="000000"/>
                </a:solidFill>
                <a:latin typeface="Arial"/>
                <a:ea typeface="Arial"/>
              </a:rPr>
              <a:t>Fer un mal ús</a:t>
            </a:r>
            <a:r>
              <a:rPr b="0" lang="ca" sz="1600" spc="-1" strike="noStrike">
                <a:solidFill>
                  <a:srgbClr val="000000"/>
                </a:solidFill>
                <a:latin typeface="Arial"/>
                <a:ea typeface="Arial"/>
              </a:rPr>
              <a:t> de manera reiterada de l’ordinador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marL="457200">
              <a:lnSpc>
                <a:spcPct val="115000"/>
              </a:lnSpc>
              <a:spcBef>
                <a:spcPts val="1599"/>
              </a:spcBef>
              <a:tabLst>
                <a:tab algn="l" pos="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  <a:tabLst>
                <a:tab algn="l" pos="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81;p10"/>
          <p:cNvSpPr/>
          <p:nvPr/>
        </p:nvSpPr>
        <p:spPr>
          <a:xfrm>
            <a:off x="311760" y="1152360"/>
            <a:ext cx="8519760" cy="341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 marL="457200" indent="-342720">
              <a:lnSpc>
                <a:spcPct val="115000"/>
              </a:lnSpc>
              <a:buClr>
                <a:srgbClr val="000000"/>
              </a:buClr>
              <a:buFont typeface="Arial"/>
              <a:buChar char="●"/>
            </a:pPr>
            <a:r>
              <a:rPr b="0" lang="ca" sz="1800" spc="-1" strike="noStrike">
                <a:solidFill>
                  <a:schemeClr val="dk1"/>
                </a:solidFill>
                <a:latin typeface="Arial"/>
                <a:ea typeface="Arial"/>
              </a:rPr>
              <a:t>Ment oberta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000000"/>
              </a:buClr>
              <a:buFont typeface="Arial"/>
              <a:buChar char="●"/>
            </a:pPr>
            <a:r>
              <a:rPr b="0" lang="ca" sz="1800" spc="-1" strike="noStrike">
                <a:solidFill>
                  <a:schemeClr val="dk1"/>
                </a:solidFill>
                <a:latin typeface="Arial"/>
                <a:ea typeface="Arial"/>
              </a:rPr>
              <a:t>Respecte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000000"/>
              </a:buClr>
              <a:buFont typeface="Arial"/>
              <a:buChar char="●"/>
            </a:pPr>
            <a:r>
              <a:rPr b="0" lang="ca" sz="1800" spc="-1" strike="noStrike">
                <a:solidFill>
                  <a:schemeClr val="dk1"/>
                </a:solidFill>
                <a:latin typeface="Arial"/>
                <a:ea typeface="Arial"/>
              </a:rPr>
              <a:t>Responsabilitat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000000"/>
              </a:buClr>
              <a:buFont typeface="Arial"/>
              <a:buChar char="●"/>
            </a:pPr>
            <a:r>
              <a:rPr b="0" lang="ca" sz="1800" spc="-1" strike="noStrike">
                <a:solidFill>
                  <a:schemeClr val="dk1"/>
                </a:solidFill>
                <a:latin typeface="Arial"/>
                <a:ea typeface="Arial"/>
              </a:rPr>
              <a:t>Puntualitat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000000"/>
              </a:buClr>
              <a:buFont typeface="Arial"/>
              <a:buChar char="●"/>
            </a:pPr>
            <a:r>
              <a:rPr b="0" lang="ca" sz="1800" spc="-1" strike="noStrike">
                <a:solidFill>
                  <a:schemeClr val="dk1"/>
                </a:solidFill>
                <a:latin typeface="Arial"/>
                <a:ea typeface="Arial"/>
              </a:rPr>
              <a:t>Participació activa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000000"/>
              </a:buClr>
              <a:buFont typeface="Arial"/>
              <a:buChar char="●"/>
            </a:pPr>
            <a:r>
              <a:rPr b="0" lang="ca" sz="1800" spc="-1" strike="noStrike">
                <a:solidFill>
                  <a:schemeClr val="dk1"/>
                </a:solidFill>
                <a:latin typeface="Arial"/>
                <a:ea typeface="Arial"/>
              </a:rPr>
              <a:t>Implicació en el seu propi aprenentatge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Google Shape;182;p10"/>
          <p:cNvSpPr/>
          <p:nvPr/>
        </p:nvSpPr>
        <p:spPr>
          <a:xfrm>
            <a:off x="370800" y="353160"/>
            <a:ext cx="8519760" cy="428760"/>
          </a:xfrm>
          <a:prstGeom prst="rect">
            <a:avLst/>
          </a:prstGeom>
          <a:solidFill>
            <a:srgbClr val="a4c2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ca" sz="3100" spc="-1" strike="noStrike">
                <a:solidFill>
                  <a:srgbClr val="595959"/>
                </a:solidFill>
                <a:latin typeface="Oswald"/>
                <a:ea typeface="Oswald"/>
              </a:rPr>
              <a:t>Què esperem de l’alumnat?</a:t>
            </a:r>
            <a:endParaRPr b="0" lang="en-US" sz="3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87;g3f9cb86e79b_0_219"/>
          <p:cNvSpPr/>
          <p:nvPr/>
        </p:nvSpPr>
        <p:spPr>
          <a:xfrm>
            <a:off x="370800" y="353160"/>
            <a:ext cx="8519760" cy="428760"/>
          </a:xfrm>
          <a:prstGeom prst="rect">
            <a:avLst/>
          </a:prstGeom>
          <a:solidFill>
            <a:srgbClr val="a4c2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ca" sz="3100" spc="-1" strike="noStrike">
                <a:solidFill>
                  <a:srgbClr val="595959"/>
                </a:solidFill>
                <a:latin typeface="Oswald"/>
                <a:ea typeface="Oswald"/>
              </a:rPr>
              <a:t>Què esperem de l’alumnat?</a:t>
            </a:r>
            <a:endParaRPr b="0" lang="en-US" sz="3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92;g3f9cb86e79b_0_223"/>
          <p:cNvSpPr/>
          <p:nvPr/>
        </p:nvSpPr>
        <p:spPr>
          <a:xfrm>
            <a:off x="370800" y="353160"/>
            <a:ext cx="8519760" cy="428760"/>
          </a:xfrm>
          <a:prstGeom prst="rect">
            <a:avLst/>
          </a:prstGeom>
          <a:solidFill>
            <a:srgbClr val="a4c2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ca" sz="3100" spc="-1" strike="noStrike">
                <a:solidFill>
                  <a:srgbClr val="595959"/>
                </a:solidFill>
                <a:latin typeface="Oswald"/>
                <a:ea typeface="Oswald"/>
              </a:rPr>
              <a:t>Què esperem del professorat?</a:t>
            </a:r>
            <a:endParaRPr b="0" lang="en-US" sz="3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97;g37ccf4793cf_2_5"/>
          <p:cNvSpPr/>
          <p:nvPr/>
        </p:nvSpPr>
        <p:spPr>
          <a:xfrm>
            <a:off x="311760" y="1152360"/>
            <a:ext cx="8519760" cy="341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r>
              <a:t>2n Curs FP Bàsica (CFB-2) — Rubén Pineda</a:t>
            </a:r>
          </a:p>
          <a:p>
            <a:r>
              <a:t>Codi de la classe de Google Classroom:</a:t>
            </a:r>
          </a:p>
          <a:p>
            <a:r>
              <a:t>fpb2-futur26</a:t>
            </a:r>
          </a:p>
        </p:txBody>
      </p:sp>
      <p:sp>
        <p:nvSpPr>
          <p:cNvPr id="119" name="Google Shape;198;g37ccf4793cf_2_5"/>
          <p:cNvSpPr/>
          <p:nvPr/>
        </p:nvSpPr>
        <p:spPr>
          <a:xfrm>
            <a:off x="370800" y="491400"/>
            <a:ext cx="8519760" cy="428760"/>
          </a:xfrm>
          <a:prstGeom prst="rect">
            <a:avLst/>
          </a:prstGeom>
          <a:solidFill>
            <a:srgbClr val="a4c2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ca" sz="3100" spc="-1" strike="noStrike">
                <a:solidFill>
                  <a:srgbClr val="595959"/>
                </a:solidFill>
                <a:latin typeface="Oswald"/>
                <a:ea typeface="Oswald"/>
              </a:rPr>
              <a:t>Codi Classroom</a:t>
            </a:r>
            <a:endParaRPr b="0" lang="en-US" sz="3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4;p2"/>
          <p:cNvSpPr/>
          <p:nvPr/>
        </p:nvSpPr>
        <p:spPr>
          <a:xfrm>
            <a:off x="381240" y="370800"/>
            <a:ext cx="8519760" cy="428760"/>
          </a:xfrm>
          <a:prstGeom prst="rect">
            <a:avLst/>
          </a:prstGeom>
          <a:solidFill>
            <a:srgbClr val="a4c2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3600" spc="-1" strike="noStrike">
                <a:solidFill>
                  <a:srgbClr val="595959"/>
                </a:solidFill>
                <a:latin typeface="Arial"/>
                <a:ea typeface="Arial"/>
              </a:rPr>
              <a:t>Professorat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Google Shape;75;p2"/>
          <p:cNvSpPr/>
          <p:nvPr/>
        </p:nvSpPr>
        <p:spPr>
          <a:xfrm>
            <a:off x="712440" y="1167840"/>
            <a:ext cx="8318880" cy="3108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r>
              <a:t>2n FP Bàsica (CFB-2):</a:t>
            </a:r>
          </a:p>
          <a:p>
            <a:r>
              <a:t>          Rubén Pineda  ruben.pineda@inspereborrell.cat</a:t>
            </a: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80;p4"/>
          <p:cNvSpPr/>
          <p:nvPr/>
        </p:nvSpPr>
        <p:spPr>
          <a:xfrm>
            <a:off x="311760" y="1108440"/>
            <a:ext cx="8519760" cy="341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r>
              <a:t>    2n FP Bàsica (CFB-2)   Rubén Pineda</a:t>
            </a:r>
          </a:p>
        </p:txBody>
      </p:sp>
      <p:graphicFrame>
        <p:nvGraphicFramePr>
          <p:cNvPr id="75" name="Google Shape;81;p4"/>
          <p:cNvGraphicFramePr/>
          <p:nvPr/>
        </p:nvGraphicFramePr>
        <p:xfrm>
          <a:off x="952560" y="2381400"/>
          <a:ext cx="7238160" cy="1911600"/>
        </p:xfrm>
        <a:graphic>
          <a:graphicData uri="http://schemas.openxmlformats.org/drawingml/2006/table">
            <a:tbl>
              <a:tblPr/>
              <a:tblGrid>
                <a:gridCol w="2412720"/>
                <a:gridCol w="2412720"/>
                <a:gridCol w="2412720"/>
              </a:tblGrid>
              <a:tr h="382320">
                <a:tc>
                  <a:txBody>
                    <a:bodyPr lIns="90720" rIns="90720" anchor="t">
                      <a:noAutofit/>
                    </a:bodyPr>
                    <a:p>
                      <a:r>
                        <a:t>Dia</a:t>
                      </a:r>
                    </a:p>
                  </a:txBody>
                  <a:tcPr anchor="t" marL="90720" marR="9072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 lIns="90720" rIns="90720" anchor="t">
                      <a:noAutofit/>
                    </a:bodyPr>
                    <a:p>
                      <a:r>
                        <a:t>Hora</a:t>
                      </a:r>
                    </a:p>
                  </a:txBody>
                  <a:tcPr anchor="t" marL="90720" marR="9072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 lIns="90720" rIns="90720" anchor="t">
                      <a:noAutofit/>
                    </a:bodyPr>
                    <a:p>
                      <a:r>
                        <a:t>Aula</a:t>
                      </a:r>
                    </a:p>
                  </a:txBody>
                  <a:tcPr anchor="t" marL="90720" marR="9072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solidFill>
                      <a:srgbClr val="a4c2f4"/>
                    </a:solidFill>
                  </a:tcPr>
                </a:tc>
              </a:tr>
              <a:tr h="382320">
                <a:tc>
                  <a:txBody>
                    <a:bodyPr lIns="90720" rIns="90720" anchor="t">
                      <a:noAutofit/>
                    </a:bodyPr>
                    <a:p>
                      <a:r>
                        <a:t>Dilluns</a:t>
                      </a:r>
                    </a:p>
                  </a:txBody>
                  <a:tcPr anchor="t" marL="90720" marR="9072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 lIns="90720" rIns="90720" anchor="t">
                      <a:noAutofit/>
                    </a:bodyPr>
                    <a:p>
                      <a:r>
                        <a:t>16:10 - 17:10 (Tarda)</a:t>
                      </a:r>
                    </a:p>
                  </a:txBody>
                  <a:tcPr anchor="t" marL="90720" marR="9072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 lIns="90720" rIns="90720" anchor="t">
                      <a:noAutofit/>
                    </a:bodyPr>
                    <a:p>
                      <a:r>
                        <a:t>A004</a:t>
                      </a:r>
                    </a:p>
                  </a:txBody>
                  <a:tcPr anchor="t" marL="90720" marR="9072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</a:tr>
              <a:tr h="382320">
                <a:tc>
                  <a:txBody>
                    <a:bodyPr lIns="90720" rIns="90720" anchor="t">
                      <a:noAutofit/>
                    </a:bodyPr>
                    <a:p>
                      <a:r>
                        <a:t>Dimarts</a:t>
                      </a:r>
                    </a:p>
                  </a:txBody>
                  <a:tcPr anchor="t" marL="90720" marR="9072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720" rIns="90720" anchor="t">
                      <a:noAutofit/>
                    </a:bodyPr>
                    <a:p>
                      <a:r>
                        <a:t>16:10 - 17:10 (Tarda)</a:t>
                      </a:r>
                    </a:p>
                  </a:txBody>
                  <a:tcPr anchor="t" marL="90720" marR="9072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720" rIns="90720" anchor="t">
                      <a:noAutofit/>
                    </a:bodyPr>
                    <a:p>
                      <a:r>
                        <a:t>A004</a:t>
                      </a:r>
                    </a:p>
                  </a:txBody>
                  <a:tcPr anchor="t" marL="90720" marR="9072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noFill/>
                  </a:tcPr>
                </a:tc>
              </a:tr>
              <a:tr h="382320">
                <a:tc>
                  <a:txBody>
                    <a:bodyPr lIns="90720" rIns="90720" anchor="t">
                      <a:noAutofit/>
                    </a:bodyPr>
                    <a:p>
                      <a:r>
                        <a:t>Dimecres</a:t>
                      </a:r>
                    </a:p>
                  </a:txBody>
                  <a:tcPr anchor="t" marL="90720" marR="9072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720" rIns="90720" anchor="t">
                      <a:noAutofit/>
                    </a:bodyPr>
                    <a:p>
                      <a:r>
                        <a:t>15:10 - 16:10 (Tarda)</a:t>
                      </a:r>
                    </a:p>
                  </a:txBody>
                  <a:tcPr anchor="t" marL="90720" marR="9072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720" rIns="90720" anchor="t">
                      <a:noAutofit/>
                    </a:bodyPr>
                    <a:p>
                      <a:r>
                        <a:t>A004</a:t>
                      </a:r>
                    </a:p>
                  </a:txBody>
                  <a:tcPr anchor="t" marL="90720" marR="9072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noFill/>
                  </a:tcPr>
                </a:tc>
              </a:tr>
              <a:tr h="382320">
                <a:tc>
                  <a:txBody>
                    <a:bodyPr lIns="90720" rIns="90720" anchor="t">
                      <a:noAutofit/>
                    </a:bodyPr>
                    <a:p>
                      <a:r>
                        <a:t>Dijous</a:t>
                      </a:r>
                    </a:p>
                  </a:txBody>
                  <a:tcPr anchor="t" marL="90720" marR="9072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 lIns="90720" rIns="90720" anchor="t">
                      <a:noAutofit/>
                    </a:bodyPr>
                    <a:p>
                      <a:r>
                        <a:t>15:10 - 16:10 (Tarda)</a:t>
                      </a:r>
                    </a:p>
                  </a:txBody>
                  <a:tcPr anchor="t" marL="90720" marR="9072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 lIns="90720" rIns="90720" anchor="t">
                      <a:noAutofit/>
                    </a:bodyPr>
                    <a:p>
                      <a:r>
                        <a:t>A004</a:t>
                      </a:r>
                    </a:p>
                  </a:txBody>
                  <a:tcPr anchor="t" marL="90720" marR="9072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  <p:sp>
        <p:nvSpPr>
          <p:cNvPr id="76" name="Google Shape;82;p4"/>
          <p:cNvSpPr/>
          <p:nvPr/>
        </p:nvSpPr>
        <p:spPr>
          <a:xfrm>
            <a:off x="381240" y="401760"/>
            <a:ext cx="8519760" cy="428760"/>
          </a:xfrm>
          <a:prstGeom prst="rect">
            <a:avLst/>
          </a:prstGeom>
          <a:solidFill>
            <a:srgbClr val="a4c2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ca" sz="3100" spc="-1" strike="noStrike">
                <a:solidFill>
                  <a:srgbClr val="595959"/>
                </a:solidFill>
                <a:latin typeface="Oswald"/>
                <a:ea typeface="Oswald"/>
              </a:rPr>
              <a:t>Horaris</a:t>
            </a:r>
            <a:endParaRPr b="0" lang="en-US" sz="3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95;g3f6a1794c3c_1_19"/>
          <p:cNvSpPr/>
          <p:nvPr/>
        </p:nvSpPr>
        <p:spPr>
          <a:xfrm>
            <a:off x="381240" y="370800"/>
            <a:ext cx="8519760" cy="428760"/>
          </a:xfrm>
          <a:prstGeom prst="rect">
            <a:avLst/>
          </a:prstGeom>
          <a:solidFill>
            <a:srgbClr val="a4c2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ca" sz="3100" spc="-1" strike="noStrike">
                <a:solidFill>
                  <a:srgbClr val="595959"/>
                </a:solidFill>
                <a:latin typeface="Oswald"/>
                <a:ea typeface="Oswald"/>
              </a:rPr>
              <a:t>Què treballarem aquest curs?</a:t>
            </a:r>
            <a:endParaRPr b="0" lang="en-US" sz="3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Google Shape;96;g3f6a1794c3c_1_19"/>
          <p:cNvSpPr/>
          <p:nvPr/>
        </p:nvSpPr>
        <p:spPr>
          <a:xfrm>
            <a:off x="663120" y="1067040"/>
            <a:ext cx="7095240" cy="263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r>
              <a:t>Fórmules Tècniques, Finances Laborals i Autonomia (CFB-2)</a:t>
            </a:r>
          </a:p>
          <a:p>
            <a:r>
              <a:t>Aquest és el teu últim pas abans d'incorporar-te al mercat de treball o accedir directament a un Cicle de Grau Mitjà (CFGM).</a:t>
            </a:r>
          </a:p>
          <a:p>
            <a:r>
              <a:t>Treballarem l'aplicació de fórmules d'ofici (electricitat, consum i seguretat viària), presa de decisions amb sistemes de tarifes, càlcul de volums de dipòsits en litres, prevenció de riscos laborals i comprensió exhaustiva de la nòmina i els impostos per a la teva vida adulta.</a:t>
            </a: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101;g3f9cee0b81d_0_0"/>
          <p:cNvSpPr/>
          <p:nvPr/>
        </p:nvSpPr>
        <p:spPr>
          <a:xfrm>
            <a:off x="381240" y="370800"/>
            <a:ext cx="8519760" cy="428760"/>
          </a:xfrm>
          <a:prstGeom prst="rect">
            <a:avLst/>
          </a:prstGeom>
          <a:solidFill>
            <a:srgbClr val="a4c2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ca" sz="3100" spc="-1" strike="noStrike">
                <a:solidFill>
                  <a:srgbClr val="595959"/>
                </a:solidFill>
                <a:latin typeface="Oswald"/>
                <a:ea typeface="Oswald"/>
              </a:rPr>
              <a:t>Què treballarem aquest curs?</a:t>
            </a:r>
            <a:endParaRPr b="0" lang="en-US" sz="3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US" sz="3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Google Shape;102;g3f9cee0b81d_0_0"/>
          <p:cNvSpPr/>
          <p:nvPr/>
        </p:nvSpPr>
        <p:spPr>
          <a:xfrm>
            <a:off x="1349640" y="835200"/>
            <a:ext cx="7095240" cy="263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r>
              <a:t>1r trimestre</a:t>
            </a:r>
          </a:p>
          <a:p>
            <a:r>
              <a:t>U1. Llenguatge Algebraic i Fórmules dels Oficis (Ohm, Potència, Velocitat)</a:t>
            </a:r>
          </a:p>
          <a:p>
            <a:r>
              <a:t>U2. Equacions de 1r Grau i Balanç de Costos de Serveis</a:t>
            </a:r>
          </a:p>
          <a:p>
            <a:r>
              <a:t>U3. Equacions de 2n Grau, Superfícies i Seguretat Viària (distància frenada)</a:t>
            </a:r>
          </a:p>
          <a:p/>
          <a:p>
            <a:r>
              <a:t>2n trimestre</a:t>
            </a:r>
          </a:p>
          <a:p>
            <a:r>
              <a:t>U4. Sistemes d'Equacions (2x2) per Comparar Tarifes i Proveïdors</a:t>
            </a:r>
          </a:p>
          <a:p>
            <a:r>
              <a:t>U5. Funcions Lineals (y = mx + n), Costos Fixos/Variables i Consum Elèctric</a:t>
            </a:r>
          </a:p>
          <a:p>
            <a:r>
              <a:t>U6. Geometria Espacial, Teorema de Pitàgores i Volum de Dipòsits en Litres</a:t>
            </a:r>
          </a:p>
          <a:p/>
          <a:p>
            <a:r>
              <a:t>3r trimestre</a:t>
            </a:r>
          </a:p>
          <a:p>
            <a:r>
              <a:t>U7. Probabilitat Bàsica, Control de Peces Defectuoses i Prevenció de Riscos (PRL)</a:t>
            </a:r>
          </a:p>
          <a:p>
            <a:r>
              <a:t>U8. Finances Personals: Nòmina Real, IRPF, Seguretat Social i Crèdits a Terminis</a:t>
            </a:r>
          </a:p>
          <a:p>
            <a:r>
              <a:t>Treball Transversal Final: El Meu Pla d'Emancipació i Entrada al Món del Treball</a:t>
            </a: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107;g3f9cee0b81d_0_5"/>
          <p:cNvSpPr/>
          <p:nvPr/>
        </p:nvSpPr>
        <p:spPr>
          <a:xfrm>
            <a:off x="381240" y="177480"/>
            <a:ext cx="8519760" cy="428760"/>
          </a:xfrm>
          <a:prstGeom prst="rect">
            <a:avLst/>
          </a:prstGeom>
          <a:solidFill>
            <a:srgbClr val="c9da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ca" sz="3100" spc="-1" strike="noStrike">
                <a:solidFill>
                  <a:srgbClr val="595959"/>
                </a:solidFill>
                <a:latin typeface="Oswald"/>
                <a:ea typeface="Oswald"/>
              </a:rPr>
              <a:t>Què treballarem aquest curs?</a:t>
            </a:r>
            <a:endParaRPr b="0" lang="en-US" sz="3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Google Shape;108;g3f9cee0b81d_0_5"/>
          <p:cNvSpPr/>
          <p:nvPr/>
        </p:nvSpPr>
        <p:spPr>
          <a:xfrm>
            <a:off x="559800" y="660960"/>
            <a:ext cx="8155800" cy="263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r>
              <a:t>1r trimestre</a:t>
            </a:r>
          </a:p>
          <a:p>
            <a:r>
              <a:t>U1. Llenguatge Algebraic i Fórmules dels Oficis</a:t>
            </a:r>
          </a:p>
          <a:p>
            <a:r>
              <a:t>   • Aïllar variables en fórmules físiques d'una operació sense memoritzar</a:t>
            </a:r>
          </a:p>
          <a:p>
            <a:r>
              <a:t>   • Llei d'Ohm (V = I * R) i potència elèctrica (P = V * I) en circuits de taller</a:t>
            </a:r>
          </a:p>
          <a:p>
            <a:r>
              <a:t>   • Velocitat mitjana i consum de combustible en transport (v = d/t)</a:t>
            </a:r>
          </a:p>
          <a:p>
            <a:r>
              <a:t>U2. Equacions de 1r Grau i Balanç de Costos</a:t>
            </a:r>
          </a:p>
          <a:p>
            <a:r>
              <a:t>   • Resolució d'equacions lineals amb parèntesis en contextos laborals</a:t>
            </a:r>
          </a:p>
          <a:p>
            <a:r>
              <a:t>   • Modelització d'hores de mà d'obra i despeses de diagnosi</a:t>
            </a:r>
          </a:p>
          <a:p>
            <a:r>
              <a:t>U3. Equacions de 2n Grau, Superfícies i Seguretat Viària</a:t>
            </a:r>
          </a:p>
          <a:p>
            <a:r>
              <a:t>   • Equacions de 2n grau incompletes i fórmula general</a:t>
            </a:r>
          </a:p>
          <a:p>
            <a:r>
              <a:t>   • Estimació de la distància de frenada segons la velocitat (d ≈ v^2 / 150)</a:t>
            </a:r>
          </a:p>
          <a:p>
            <a:r>
              <a:t>   • Dimensions de superfícies i tarimes quadrades</a:t>
            </a: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113;g3f9cee0b81d_0_10"/>
          <p:cNvSpPr/>
          <p:nvPr/>
        </p:nvSpPr>
        <p:spPr>
          <a:xfrm>
            <a:off x="381240" y="90360"/>
            <a:ext cx="8519760" cy="428760"/>
          </a:xfrm>
          <a:prstGeom prst="rect">
            <a:avLst/>
          </a:prstGeom>
          <a:solidFill>
            <a:srgbClr val="c9da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ca" sz="3100" spc="-1" strike="noStrike">
                <a:solidFill>
                  <a:srgbClr val="595959"/>
                </a:solidFill>
                <a:latin typeface="Oswald"/>
                <a:ea typeface="Oswald"/>
              </a:rPr>
              <a:t>Què treballarem aquest curs?</a:t>
            </a:r>
            <a:endParaRPr b="0" lang="en-US" sz="3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Google Shape;114;g3f9cee0b81d_0_10"/>
          <p:cNvSpPr/>
          <p:nvPr/>
        </p:nvSpPr>
        <p:spPr>
          <a:xfrm>
            <a:off x="426600" y="553680"/>
            <a:ext cx="8474400" cy="263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r>
              <a:t>2n trimestre</a:t>
            </a:r>
          </a:p>
          <a:p>
            <a:r>
              <a:t>U4. Sistemes d'Equacions (2x2) per Comparar Tarifes i Lloguers</a:t>
            </a:r>
          </a:p>
          <a:p>
            <a:r>
              <a:t>   • Resolució per igualació per trobar el llindar de rendibilitat</a:t>
            </a:r>
          </a:p>
          <a:p>
            <a:r>
              <a:t>   • Comparativa de proveïdors: a partir de quants km surt a compte l'empresa A?</a:t>
            </a:r>
          </a:p>
          <a:p>
            <a:r>
              <a:t>U5. Funcions Lineals (y = mx + n) i Corbes de Consum</a:t>
            </a:r>
          </a:p>
          <a:p>
            <a:r>
              <a:t>   • Pendent (cost variable) i ordenada a l'origen (cost fix de partida)</a:t>
            </a:r>
          </a:p>
          <a:p>
            <a:r>
              <a:t>   • Factura elèctrica i lectura de gràfics de consum horari del taller</a:t>
            </a:r>
          </a:p>
          <a:p>
            <a:r>
              <a:t>U6. Geometria Espacial, Teorema de Pitàgores i Volums de Dipòsits</a:t>
            </a:r>
          </a:p>
          <a:p>
            <a:r>
              <a:t>   • La regla del 3-4-5 per comprovar esquadres de 90° a obra</a:t>
            </a:r>
          </a:p>
          <a:p>
            <a:r>
              <a:t>   • Volums de prismes i cilindres (pi * r^2 * h)</a:t>
            </a:r>
          </a:p>
          <a:p>
            <a:r>
              <a:t>   • Equivalència directa de volum i capacitat: 1 m^3 = 1000 Litres</a:t>
            </a: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119;g3f9cee0b81d_0_15"/>
          <p:cNvSpPr/>
          <p:nvPr/>
        </p:nvSpPr>
        <p:spPr>
          <a:xfrm>
            <a:off x="381240" y="206280"/>
            <a:ext cx="8519760" cy="428760"/>
          </a:xfrm>
          <a:prstGeom prst="rect">
            <a:avLst/>
          </a:prstGeom>
          <a:solidFill>
            <a:srgbClr val="a4c2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ca" sz="3100" spc="-1" strike="noStrike">
                <a:solidFill>
                  <a:srgbClr val="595959"/>
                </a:solidFill>
                <a:latin typeface="Oswald"/>
                <a:ea typeface="Oswald"/>
              </a:rPr>
              <a:t>Què treballarem aquest curs?</a:t>
            </a:r>
            <a:endParaRPr b="0" lang="en-US" sz="3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Google Shape;120;g3f9cee0b81d_0_15"/>
          <p:cNvSpPr/>
          <p:nvPr/>
        </p:nvSpPr>
        <p:spPr>
          <a:xfrm>
            <a:off x="467640" y="719280"/>
            <a:ext cx="8366040" cy="263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r>
              <a:t>3r trimestre</a:t>
            </a:r>
          </a:p>
          <a:p>
            <a:r>
              <a:t>U7. Probabilitat Bàsica, Control de Qualitat i Riscos Laborals (PRL)</a:t>
            </a:r>
          </a:p>
          <a:p>
            <a:r>
              <a:t>   • Càlcul de probabilitats simples mitjançant la Llei de Laplace</a:t>
            </a:r>
          </a:p>
          <a:p>
            <a:r>
              <a:t>   • Control estadístic de qualitat: taxa de peces defectuoses per lot</a:t>
            </a:r>
          </a:p>
          <a:p>
            <a:r>
              <a:t>   • Avaluació matemàtica del risc en PRL (Probabilitat x Gravetat)</a:t>
            </a:r>
          </a:p>
          <a:p>
            <a:r>
              <a:t>   • Conscienciació: l'esperança negativa i el parany de les cases d'apostes</a:t>
            </a:r>
          </a:p>
          <a:p>
            <a:r>
              <a:t>U8. Finances Personals: Nòmines, Impostos i Subministraments</a:t>
            </a:r>
          </a:p>
          <a:p>
            <a:r>
              <a:t>   • Estructura de la nòmina: Salari Brut vs Salari Net que arriba al compte</a:t>
            </a:r>
          </a:p>
          <a:p>
            <a:r>
              <a:t>   • Deducció a la Seguretat Social (6,35%) i retenció d'IRPF (2%, 8%, 15%)</a:t>
            </a:r>
          </a:p>
          <a:p>
            <a:r>
              <a:t>   • El cost real de les compres finançades a terminis (interessos afegits)</a:t>
            </a:r>
          </a:p>
          <a:p>
            <a:r>
              <a:t>Projecte Final: El Meu Pla d'Emancipació i Entrada al Món del Treball</a:t>
            </a: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125;g3f9cb86e79b_0_0"/>
          <p:cNvSpPr/>
          <p:nvPr/>
        </p:nvSpPr>
        <p:spPr>
          <a:xfrm>
            <a:off x="497160" y="102600"/>
            <a:ext cx="8149320" cy="59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95000"/>
              </a:lnSpc>
              <a:tabLst>
                <a:tab algn="l" pos="0"/>
              </a:tabLst>
            </a:pPr>
            <a:r>
              <a:rPr b="1" lang="ca" sz="3700" spc="-1" strike="noStrike">
                <a:solidFill>
                  <a:srgbClr val="0070c0"/>
                </a:solidFill>
                <a:latin typeface="Calibri"/>
                <a:ea typeface="Calibri"/>
              </a:rPr>
              <a:t>LES NORMES TAMBÉ ENS CUIDEN</a:t>
            </a:r>
            <a:endParaRPr b="0" lang="en-US" sz="3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Google Shape;126;g3f9cb86e79b_0_0"/>
          <p:cNvSpPr/>
          <p:nvPr/>
        </p:nvSpPr>
        <p:spPr>
          <a:xfrm>
            <a:off x="1392480" y="763200"/>
            <a:ext cx="7751160" cy="3075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75600" rIns="75600" tIns="37800" bIns="37800" anchor="t">
            <a:noAutofit/>
          </a:bodyPr>
          <a:p>
            <a:r>
              <a:t>Professionalitat i maduresa: Comportament digne del món laboral</a:t>
            </a:r>
          </a:p>
          <a:p>
            <a:r>
              <a:t>Seguretat i PRL: Respecte absolut a les normes de prevenció de riscos a classe i a l'empresa (FCT)</a:t>
            </a:r>
          </a:p>
          <a:p>
            <a:r>
              <a:t>Puntualitat estricta: Les sessions de tarda requereixen compromís horari</a:t>
            </a:r>
          </a:p>
          <a:p>
            <a:r>
              <a:t>Treball autònom i en equip: Resolució de problemes reals amb criteri propi</a:t>
            </a:r>
          </a:p>
          <a:p>
            <a:r>
              <a:t>Cura del material: Ordinadors, eines de mesura i instal·lacions del centre</a:t>
            </a:r>
          </a:p>
        </p:txBody>
      </p:sp>
      <p:pic>
        <p:nvPicPr>
          <p:cNvPr id="89" name="Google Shape;127;g3f9cb86e79b_0_0" descr=""/>
          <p:cNvPicPr/>
          <p:nvPr/>
        </p:nvPicPr>
        <p:blipFill>
          <a:blip r:embed="rId1"/>
          <a:stretch/>
        </p:blipFill>
        <p:spPr>
          <a:xfrm>
            <a:off x="555480" y="622440"/>
            <a:ext cx="627480" cy="591120"/>
          </a:xfrm>
          <a:prstGeom prst="rect">
            <a:avLst/>
          </a:prstGeom>
          <a:ln w="0">
            <a:noFill/>
          </a:ln>
        </p:spPr>
      </p:pic>
      <p:pic>
        <p:nvPicPr>
          <p:cNvPr id="90" name="Google Shape;128;g3f9cb86e79b_0_0" descr=""/>
          <p:cNvPicPr/>
          <p:nvPr/>
        </p:nvPicPr>
        <p:blipFill>
          <a:blip r:embed="rId2"/>
          <a:stretch/>
        </p:blipFill>
        <p:spPr>
          <a:xfrm>
            <a:off x="497160" y="1258200"/>
            <a:ext cx="671040" cy="621000"/>
          </a:xfrm>
          <a:prstGeom prst="rect">
            <a:avLst/>
          </a:prstGeom>
          <a:ln w="0">
            <a:noFill/>
          </a:ln>
        </p:spPr>
      </p:pic>
      <p:pic>
        <p:nvPicPr>
          <p:cNvPr id="91" name="Google Shape;129;g3f9cb86e79b_0_0" descr=""/>
          <p:cNvPicPr/>
          <p:nvPr/>
        </p:nvPicPr>
        <p:blipFill>
          <a:blip r:embed="rId3"/>
          <a:srcRect l="0" t="88151" r="85305" b="0"/>
          <a:stretch/>
        </p:blipFill>
        <p:spPr>
          <a:xfrm>
            <a:off x="497160" y="4377600"/>
            <a:ext cx="894960" cy="582840"/>
          </a:xfrm>
          <a:prstGeom prst="rect">
            <a:avLst/>
          </a:prstGeom>
          <a:ln w="0">
            <a:noFill/>
          </a:ln>
        </p:spPr>
      </p:pic>
      <p:pic>
        <p:nvPicPr>
          <p:cNvPr id="92" name="Google Shape;130;g3f9cb86e79b_0_0" descr=""/>
          <p:cNvPicPr/>
          <p:nvPr/>
        </p:nvPicPr>
        <p:blipFill>
          <a:blip r:embed="rId4"/>
          <a:srcRect l="2031" t="77358" r="85915" b="11555"/>
          <a:stretch/>
        </p:blipFill>
        <p:spPr>
          <a:xfrm>
            <a:off x="604080" y="3705840"/>
            <a:ext cx="802080" cy="595800"/>
          </a:xfrm>
          <a:prstGeom prst="rect">
            <a:avLst/>
          </a:prstGeom>
          <a:ln w="0">
            <a:noFill/>
          </a:ln>
        </p:spPr>
      </p:pic>
      <p:pic>
        <p:nvPicPr>
          <p:cNvPr id="93" name="Google Shape;131;g3f9cb86e79b_0_0" descr=""/>
          <p:cNvPicPr/>
          <p:nvPr/>
        </p:nvPicPr>
        <p:blipFill>
          <a:blip r:embed="rId5"/>
          <a:srcRect l="0" t="34981" r="85786" b="53627"/>
          <a:stretch/>
        </p:blipFill>
        <p:spPr>
          <a:xfrm>
            <a:off x="501480" y="1897200"/>
            <a:ext cx="802080" cy="519120"/>
          </a:xfrm>
          <a:prstGeom prst="rect">
            <a:avLst/>
          </a:prstGeom>
          <a:ln w="0">
            <a:noFill/>
          </a:ln>
        </p:spPr>
      </p:pic>
      <p:pic>
        <p:nvPicPr>
          <p:cNvPr id="94" name="Google Shape;132;g3f9cb86e79b_0_0" descr=""/>
          <p:cNvPicPr/>
          <p:nvPr/>
        </p:nvPicPr>
        <p:blipFill>
          <a:blip r:embed="rId6"/>
          <a:srcRect l="0" t="45807" r="85305" b="43683"/>
          <a:stretch/>
        </p:blipFill>
        <p:spPr>
          <a:xfrm>
            <a:off x="462240" y="2457360"/>
            <a:ext cx="894960" cy="517680"/>
          </a:xfrm>
          <a:prstGeom prst="rect">
            <a:avLst/>
          </a:prstGeom>
          <a:ln w="0">
            <a:noFill/>
          </a:ln>
        </p:spPr>
      </p:pic>
      <p:pic>
        <p:nvPicPr>
          <p:cNvPr id="95" name="Google Shape;133;g3f9cb86e79b_0_0" descr=""/>
          <p:cNvPicPr/>
          <p:nvPr/>
        </p:nvPicPr>
        <p:blipFill>
          <a:blip r:embed="rId7"/>
          <a:srcRect l="0" t="57471" r="84695" b="33163"/>
          <a:stretch/>
        </p:blipFill>
        <p:spPr>
          <a:xfrm>
            <a:off x="365760" y="3058920"/>
            <a:ext cx="1047240" cy="517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Application>LibreOffice/24.2.7.2$Linux_X86_64 LibreOffice_project/420$Build-2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en-US</dc:language>
  <cp:lastModifiedBy/>
  <dcterms:modified xsi:type="dcterms:W3CDTF">2026-09-02T13:16:08Z</dcterms:modified>
  <cp:revision>1</cp:revision>
  <dc:subject/>
  <dc:title/>
</cp:coreProperties>
</file>