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e17ad1cb5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e17ad1cb5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e17ad1cb54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e17ad1cb54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e17ad1cb54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e17ad1cb54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e17ad1cb54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e17ad1cb54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e17ad1cb54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e17ad1cb54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e17ad1cb54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e17ad1cb54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e17ad1cb54_0_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e17ad1cb54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e17ad1cb54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e17ad1cb54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e17ad1cb54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e17ad1cb54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e17ad1cb54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e17ad1cb54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e17ad1cb54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e17ad1cb54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e17ad1cb54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e17ad1cb54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e17ad1cb54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e17ad1cb54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e17ad1cb54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e17ad1cb54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e17ad1cb54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e17ad1cb54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e17ad1cb54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e17ad1cb54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e17ad1cb54_0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e17ad1cb54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e17ad1cb54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e17ad1cb54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e17ad1cb54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e17ad1cb54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e17ad1cb54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e17ad1cb54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e17ad1cb54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e17ad1cb54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e2dd708d1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e2dd708d1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e17ad1cb54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e17ad1cb54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e17ad1cb54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e17ad1cb54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e17ad1cb54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e17ad1cb54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e17ad1cb54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e17ad1cb54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a8bafdc57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a8bafdc57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e2d93886a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e2d93886a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e2d93886a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e2d93886a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e2d93886a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e2d93886a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youtu.be/MeqoyRGvEbI?si=LhScOOHF2jeHBuNq" TargetMode="Externa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0.png"/><Relationship Id="rId4" Type="http://schemas.openxmlformats.org/officeDocument/2006/relationships/image" Target="../media/image18.png"/><Relationship Id="rId5" Type="http://schemas.openxmlformats.org/officeDocument/2006/relationships/image" Target="../media/image6.png"/><Relationship Id="rId6"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6.png"/><Relationship Id="rId4" Type="http://schemas.openxmlformats.org/officeDocument/2006/relationships/image" Target="../media/image24.png"/><Relationship Id="rId5" Type="http://schemas.openxmlformats.org/officeDocument/2006/relationships/image" Target="../media/image6.png"/><Relationship Id="rId6"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32.png"/><Relationship Id="rId5" Type="http://schemas.openxmlformats.org/officeDocument/2006/relationships/image" Target="../media/image6.png"/><Relationship Id="rId6"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8.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1.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0.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9.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9.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3.png"/><Relationship Id="rId4" Type="http://schemas.openxmlformats.org/officeDocument/2006/relationships/image" Target="../media/image25.png"/><Relationship Id="rId5"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3.png"/><Relationship Id="rId4" Type="http://schemas.openxmlformats.org/officeDocument/2006/relationships/image" Target="../media/image25.png"/><Relationship Id="rId5" Type="http://schemas.openxmlformats.org/officeDocument/2006/relationships/image" Target="../media/image6.png"/><Relationship Id="rId6"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7.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9.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beteve.cat/medi-ambient/sensacio-escalfor-primavera-hivern-20-graus/"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title="IVi-HVMt91Hkr9UlMnrwX.png"/>
          <p:cNvPicPr preferRelativeResize="0"/>
          <p:nvPr/>
        </p:nvPicPr>
        <p:blipFill>
          <a:blip r:embed="rId3">
            <a:alphaModFix/>
          </a:blip>
          <a:stretch>
            <a:fillRect/>
          </a:stretch>
        </p:blipFill>
        <p:spPr>
          <a:xfrm>
            <a:off x="-32450" y="0"/>
            <a:ext cx="3857626" cy="5143501"/>
          </a:xfrm>
          <a:prstGeom prst="rect">
            <a:avLst/>
          </a:prstGeom>
          <a:noFill/>
          <a:ln>
            <a:noFill/>
          </a:ln>
        </p:spPr>
      </p:pic>
      <p:sp>
        <p:nvSpPr>
          <p:cNvPr id="55" name="Google Shape;55;p13"/>
          <p:cNvSpPr txBox="1"/>
          <p:nvPr/>
        </p:nvSpPr>
        <p:spPr>
          <a:xfrm>
            <a:off x="4259450" y="1113925"/>
            <a:ext cx="4717500" cy="247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2400"/>
              </a:spcBef>
              <a:spcAft>
                <a:spcPts val="0"/>
              </a:spcAft>
              <a:buNone/>
            </a:pPr>
            <a:r>
              <a:rPr b="1" lang="ca" sz="2300">
                <a:solidFill>
                  <a:schemeClr val="dk1"/>
                </a:solidFill>
              </a:rPr>
              <a:t>Eclipsi Solar Total</a:t>
            </a:r>
            <a:endParaRPr b="1" sz="2300">
              <a:solidFill>
                <a:schemeClr val="dk1"/>
              </a:solidFill>
            </a:endParaRPr>
          </a:p>
          <a:p>
            <a:pPr indent="0" lvl="0" marL="0" rtl="0" algn="l">
              <a:lnSpc>
                <a:spcPct val="115000"/>
              </a:lnSpc>
              <a:spcBef>
                <a:spcPts val="2400"/>
              </a:spcBef>
              <a:spcAft>
                <a:spcPts val="0"/>
              </a:spcAft>
              <a:buClr>
                <a:schemeClr val="dk1"/>
              </a:buClr>
              <a:buSzPts val="1100"/>
              <a:buFont typeface="Arial"/>
              <a:buNone/>
            </a:pPr>
            <a:r>
              <a:rPr b="1" lang="ca" sz="3400">
                <a:solidFill>
                  <a:schemeClr val="dk1"/>
                </a:solidFill>
              </a:rPr>
              <a:t>12 d'agost de 2026</a:t>
            </a:r>
            <a:endParaRPr b="1" sz="34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ca" sz="1100">
                <a:solidFill>
                  <a:schemeClr val="dk1"/>
                </a:solidFill>
              </a:rPr>
              <a:t>El primer dels tres eclipsis visibles des de la península Ibèrica: </a:t>
            </a:r>
            <a:r>
              <a:rPr b="1" lang="ca" sz="1100">
                <a:solidFill>
                  <a:schemeClr val="dk1"/>
                </a:solidFill>
              </a:rPr>
              <a:t>2026 / 2027 / 2028</a:t>
            </a:r>
            <a:endParaRPr b="1" sz="1100">
              <a:solidFill>
                <a:schemeClr val="dk1"/>
              </a:solidFill>
            </a:endParaRPr>
          </a:p>
          <a:p>
            <a:pPr indent="0" lvl="0" marL="0" rtl="0" algn="l">
              <a:spcBef>
                <a:spcPts val="1200"/>
              </a:spcBef>
              <a:spcAft>
                <a:spcPts val="0"/>
              </a:spcAft>
              <a:buNone/>
            </a:pPr>
            <a:r>
              <a:t/>
            </a:r>
            <a:endParaRPr sz="1800">
              <a:solidFill>
                <a:schemeClr val="dk2"/>
              </a:solidFill>
            </a:endParaRPr>
          </a:p>
        </p:txBody>
      </p:sp>
      <p:pic>
        <p:nvPicPr>
          <p:cNvPr id="56" name="Google Shape;56;p13" title="Còpia de crp500.png"/>
          <p:cNvPicPr preferRelativeResize="0"/>
          <p:nvPr/>
        </p:nvPicPr>
        <p:blipFill>
          <a:blip r:embed="rId4">
            <a:alphaModFix/>
          </a:blip>
          <a:stretch>
            <a:fillRect/>
          </a:stretch>
        </p:blipFill>
        <p:spPr>
          <a:xfrm>
            <a:off x="8784175" y="4783675"/>
            <a:ext cx="359825" cy="359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800"/>
              </a:spcBef>
              <a:spcAft>
                <a:spcPts val="0"/>
              </a:spcAft>
              <a:buClr>
                <a:schemeClr val="dk1"/>
              </a:buClr>
              <a:buSzPct val="64706"/>
              <a:buFont typeface="Arial"/>
              <a:buNone/>
            </a:pPr>
            <a:r>
              <a:rPr b="1" lang="ca" sz="1700"/>
              <a:t>1</a:t>
            </a:r>
            <a:r>
              <a:rPr b="1" lang="ca" sz="1700"/>
              <a:t>. Dates clau</a:t>
            </a:r>
            <a:endParaRPr b="1" sz="1700"/>
          </a:p>
          <a:p>
            <a:pPr indent="0" lvl="0" marL="0" rtl="0" algn="l">
              <a:spcBef>
                <a:spcPts val="400"/>
              </a:spcBef>
              <a:spcAft>
                <a:spcPts val="0"/>
              </a:spcAft>
              <a:buNone/>
            </a:pPr>
            <a:r>
              <a:t/>
            </a:r>
            <a:endParaRPr/>
          </a:p>
        </p:txBody>
      </p:sp>
      <p:pic>
        <p:nvPicPr>
          <p:cNvPr id="62" name="Google Shape;62;p14"/>
          <p:cNvPicPr preferRelativeResize="0"/>
          <p:nvPr/>
        </p:nvPicPr>
        <p:blipFill>
          <a:blip r:embed="rId3">
            <a:alphaModFix/>
          </a:blip>
          <a:stretch>
            <a:fillRect/>
          </a:stretch>
        </p:blipFill>
        <p:spPr>
          <a:xfrm>
            <a:off x="204725" y="1185075"/>
            <a:ext cx="8839199" cy="3638882"/>
          </a:xfrm>
          <a:prstGeom prst="rect">
            <a:avLst/>
          </a:prstGeom>
          <a:noFill/>
          <a:ln>
            <a:noFill/>
          </a:ln>
        </p:spPr>
      </p:pic>
      <p:pic>
        <p:nvPicPr>
          <p:cNvPr id="63" name="Google Shape;63;p14" title="Còpia de crp500.png"/>
          <p:cNvPicPr preferRelativeResize="0"/>
          <p:nvPr/>
        </p:nvPicPr>
        <p:blipFill>
          <a:blip r:embed="rId4">
            <a:alphaModFix/>
          </a:blip>
          <a:stretch>
            <a:fillRect/>
          </a:stretch>
        </p:blipFill>
        <p:spPr>
          <a:xfrm>
            <a:off x="8784175" y="4783675"/>
            <a:ext cx="359825" cy="359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800"/>
              </a:spcBef>
              <a:spcAft>
                <a:spcPts val="0"/>
              </a:spcAft>
              <a:buClr>
                <a:schemeClr val="dk1"/>
              </a:buClr>
              <a:buSzPct val="64706"/>
              <a:buFont typeface="Arial"/>
              <a:buNone/>
            </a:pPr>
            <a:r>
              <a:rPr b="1" lang="ca" sz="1700"/>
              <a:t> Una oportunitat única</a:t>
            </a:r>
            <a:endParaRPr b="1" sz="1700"/>
          </a:p>
          <a:p>
            <a:pPr indent="0" lvl="0" marL="0" rtl="0" algn="l">
              <a:spcBef>
                <a:spcPts val="400"/>
              </a:spcBef>
              <a:spcAft>
                <a:spcPts val="0"/>
              </a:spcAft>
              <a:buNone/>
            </a:pPr>
            <a:r>
              <a:t/>
            </a:r>
            <a:endParaRPr/>
          </a:p>
        </p:txBody>
      </p:sp>
      <p:sp>
        <p:nvSpPr>
          <p:cNvPr id="69" name="Google Shape;69;p15"/>
          <p:cNvSpPr txBox="1"/>
          <p:nvPr>
            <p:ph idx="1" type="body"/>
          </p:nvPr>
        </p:nvSpPr>
        <p:spPr>
          <a:xfrm>
            <a:off x="311700" y="1152475"/>
            <a:ext cx="43254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lang="ca" sz="1100">
                <a:solidFill>
                  <a:schemeClr val="dk1"/>
                </a:solidFill>
              </a:rPr>
              <a:t>Durant els anys </a:t>
            </a:r>
            <a:r>
              <a:rPr b="1" lang="ca" sz="1100">
                <a:solidFill>
                  <a:schemeClr val="dk1"/>
                </a:solidFill>
              </a:rPr>
              <a:t>2026, 2027 i 2028</a:t>
            </a:r>
            <a:r>
              <a:rPr lang="ca" sz="1100">
                <a:solidFill>
                  <a:schemeClr val="dk1"/>
                </a:solidFill>
              </a:rPr>
              <a:t> hi haurà </a:t>
            </a:r>
            <a:r>
              <a:rPr b="1" lang="ca" sz="1100">
                <a:solidFill>
                  <a:schemeClr val="dk1"/>
                </a:solidFill>
              </a:rPr>
              <a:t>tres eclipsis solars visibles desde la península Ibèrica</a:t>
            </a:r>
            <a:r>
              <a:rPr lang="ca" sz="1100">
                <a:solidFill>
                  <a:schemeClr val="dk1"/>
                </a:solidFill>
              </a:rPr>
              <a:t>.</a:t>
            </a:r>
            <a:endParaRPr sz="1100">
              <a:solidFill>
                <a:schemeClr val="dk1"/>
              </a:solidFill>
            </a:endParaRPr>
          </a:p>
          <a:p>
            <a:pPr indent="0" lvl="0" marL="0" rtl="0" algn="l">
              <a:spcBef>
                <a:spcPts val="1200"/>
              </a:spcBef>
              <a:spcAft>
                <a:spcPts val="0"/>
              </a:spcAft>
              <a:buClr>
                <a:schemeClr val="dk1"/>
              </a:buClr>
              <a:buSzPts val="1100"/>
              <a:buFont typeface="Arial"/>
              <a:buNone/>
            </a:pPr>
            <a:r>
              <a:rPr lang="ca" sz="1100">
                <a:solidFill>
                  <a:schemeClr val="dk1"/>
                </a:solidFill>
              </a:rPr>
              <a:t> </a:t>
            </a:r>
            <a:endParaRPr sz="1100">
              <a:solidFill>
                <a:schemeClr val="dk1"/>
              </a:solidFill>
            </a:endParaRPr>
          </a:p>
          <a:p>
            <a:pPr indent="0" lvl="0" marL="0" rtl="0" algn="l">
              <a:spcBef>
                <a:spcPts val="1200"/>
              </a:spcBef>
              <a:spcAft>
                <a:spcPts val="1200"/>
              </a:spcAft>
              <a:buNone/>
            </a:pPr>
            <a:r>
              <a:t/>
            </a:r>
            <a:endParaRPr/>
          </a:p>
        </p:txBody>
      </p:sp>
      <p:pic>
        <p:nvPicPr>
          <p:cNvPr id="70" name="Google Shape;70;p15"/>
          <p:cNvPicPr preferRelativeResize="0"/>
          <p:nvPr/>
        </p:nvPicPr>
        <p:blipFill>
          <a:blip r:embed="rId3">
            <a:alphaModFix/>
          </a:blip>
          <a:stretch>
            <a:fillRect/>
          </a:stretch>
        </p:blipFill>
        <p:spPr>
          <a:xfrm>
            <a:off x="248846" y="2179146"/>
            <a:ext cx="4832800" cy="1172150"/>
          </a:xfrm>
          <a:prstGeom prst="rect">
            <a:avLst/>
          </a:prstGeom>
          <a:noFill/>
          <a:ln>
            <a:noFill/>
          </a:ln>
        </p:spPr>
      </p:pic>
      <p:pic>
        <p:nvPicPr>
          <p:cNvPr id="71" name="Google Shape;71;p15" title="GLuNJAIozF1Rm3IJqpIpq.png"/>
          <p:cNvPicPr preferRelativeResize="0"/>
          <p:nvPr/>
        </p:nvPicPr>
        <p:blipFill>
          <a:blip r:embed="rId4">
            <a:alphaModFix/>
          </a:blip>
          <a:stretch>
            <a:fillRect/>
          </a:stretch>
        </p:blipFill>
        <p:spPr>
          <a:xfrm>
            <a:off x="5286375" y="0"/>
            <a:ext cx="3857626" cy="5143501"/>
          </a:xfrm>
          <a:prstGeom prst="rect">
            <a:avLst/>
          </a:prstGeom>
          <a:noFill/>
          <a:ln>
            <a:noFill/>
          </a:ln>
        </p:spPr>
      </p:pic>
      <p:pic>
        <p:nvPicPr>
          <p:cNvPr id="72" name="Google Shape;72;p15" title="Còpia de crp500.png"/>
          <p:cNvPicPr preferRelativeResize="0"/>
          <p:nvPr/>
        </p:nvPicPr>
        <p:blipFill>
          <a:blip r:embed="rId5">
            <a:alphaModFix/>
          </a:blip>
          <a:stretch>
            <a:fillRect/>
          </a:stretch>
        </p:blipFill>
        <p:spPr>
          <a:xfrm>
            <a:off x="8784175" y="4783675"/>
            <a:ext cx="359825" cy="359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800"/>
              </a:spcBef>
              <a:spcAft>
                <a:spcPts val="0"/>
              </a:spcAft>
              <a:buClr>
                <a:schemeClr val="dk1"/>
              </a:buClr>
              <a:buSzPct val="64706"/>
              <a:buFont typeface="Arial"/>
              <a:buNone/>
            </a:pPr>
            <a:r>
              <a:rPr b="1" lang="ca" sz="1700"/>
              <a:t>3. Com de difícil és veure un eclipsi total?</a:t>
            </a:r>
            <a:endParaRPr b="1" sz="1700"/>
          </a:p>
          <a:p>
            <a:pPr indent="0" lvl="0" marL="0" rtl="0" algn="l">
              <a:spcBef>
                <a:spcPts val="400"/>
              </a:spcBef>
              <a:spcAft>
                <a:spcPts val="0"/>
              </a:spcAft>
              <a:buNone/>
            </a:pPr>
            <a:r>
              <a:t/>
            </a:r>
            <a:endParaRPr/>
          </a:p>
        </p:txBody>
      </p:sp>
      <p:pic>
        <p:nvPicPr>
          <p:cNvPr id="78" name="Google Shape;78;p16"/>
          <p:cNvPicPr preferRelativeResize="0"/>
          <p:nvPr/>
        </p:nvPicPr>
        <p:blipFill>
          <a:blip r:embed="rId3">
            <a:alphaModFix/>
          </a:blip>
          <a:stretch>
            <a:fillRect/>
          </a:stretch>
        </p:blipFill>
        <p:spPr>
          <a:xfrm>
            <a:off x="154700" y="1214975"/>
            <a:ext cx="5186525" cy="2866925"/>
          </a:xfrm>
          <a:prstGeom prst="rect">
            <a:avLst/>
          </a:prstGeom>
          <a:noFill/>
          <a:ln>
            <a:noFill/>
          </a:ln>
        </p:spPr>
      </p:pic>
      <p:pic>
        <p:nvPicPr>
          <p:cNvPr id="79" name="Google Shape;79;p16"/>
          <p:cNvPicPr preferRelativeResize="0"/>
          <p:nvPr/>
        </p:nvPicPr>
        <p:blipFill rotWithShape="1">
          <a:blip r:embed="rId4">
            <a:alphaModFix/>
          </a:blip>
          <a:srcRect b="0" l="26426" r="27616" t="0"/>
          <a:stretch/>
        </p:blipFill>
        <p:spPr>
          <a:xfrm>
            <a:off x="5624475" y="0"/>
            <a:ext cx="3519825" cy="5143500"/>
          </a:xfrm>
          <a:prstGeom prst="rect">
            <a:avLst/>
          </a:prstGeom>
          <a:noFill/>
          <a:ln>
            <a:noFill/>
          </a:ln>
        </p:spPr>
      </p:pic>
      <p:pic>
        <p:nvPicPr>
          <p:cNvPr id="80" name="Google Shape;80;p16" title="Còpia de crp500.png"/>
          <p:cNvPicPr preferRelativeResize="0"/>
          <p:nvPr/>
        </p:nvPicPr>
        <p:blipFill>
          <a:blip r:embed="rId5">
            <a:alphaModFix/>
          </a:blip>
          <a:stretch>
            <a:fillRect/>
          </a:stretch>
        </p:blipFill>
        <p:spPr>
          <a:xfrm>
            <a:off x="8784175" y="4783675"/>
            <a:ext cx="359825" cy="359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idx="1" type="body"/>
          </p:nvPr>
        </p:nvSpPr>
        <p:spPr>
          <a:xfrm>
            <a:off x="311700" y="1152475"/>
            <a:ext cx="2610600" cy="38646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ca" sz="1500"/>
              <a:t>La Terra no fa una òrbita circular al voltant del sol sinó que és el·líptica. Les estacions de l’any (estiu, primavera, tardor, hivern) depenent de la situació de la Terra al llarg d’aquesta </a:t>
            </a:r>
            <a:r>
              <a:rPr lang="ca" sz="1500"/>
              <a:t>trajectòria</a:t>
            </a:r>
            <a:r>
              <a:rPr lang="ca" sz="1500"/>
              <a:t>! </a:t>
            </a:r>
            <a:endParaRPr sz="1500"/>
          </a:p>
          <a:p>
            <a:pPr indent="0" lvl="0" marL="0" rtl="0" algn="l">
              <a:spcBef>
                <a:spcPts val="1200"/>
              </a:spcBef>
              <a:spcAft>
                <a:spcPts val="0"/>
              </a:spcAft>
              <a:buNone/>
            </a:pPr>
            <a:r>
              <a:rPr lang="ca" sz="1500"/>
              <a:t>L</a:t>
            </a:r>
            <a:r>
              <a:rPr lang="ca" sz="1500" u="sng"/>
              <a:t>’hivern</a:t>
            </a:r>
            <a:r>
              <a:rPr lang="ca" sz="1500"/>
              <a:t> </a:t>
            </a:r>
            <a:r>
              <a:rPr b="1" lang="ca" sz="1500"/>
              <a:t>NO CORRESPON</a:t>
            </a:r>
            <a:r>
              <a:rPr lang="ca" sz="1500"/>
              <a:t> al moment en que la Terra està més allunyada. </a:t>
            </a:r>
            <a:endParaRPr sz="1500"/>
          </a:p>
          <a:p>
            <a:pPr indent="0" lvl="0" marL="0" rtl="0" algn="l">
              <a:spcBef>
                <a:spcPts val="1200"/>
              </a:spcBef>
              <a:spcAft>
                <a:spcPts val="1200"/>
              </a:spcAft>
              <a:buNone/>
            </a:pPr>
            <a:r>
              <a:rPr lang="ca" sz="1500"/>
              <a:t>L’</a:t>
            </a:r>
            <a:r>
              <a:rPr lang="ca" sz="1500" u="sng"/>
              <a:t>estiu</a:t>
            </a:r>
            <a:r>
              <a:rPr lang="ca" sz="1500"/>
              <a:t> </a:t>
            </a:r>
            <a:r>
              <a:rPr b="1" lang="ca" sz="1500"/>
              <a:t>NO CORRESPON</a:t>
            </a:r>
            <a:r>
              <a:rPr lang="ca" sz="1500"/>
              <a:t> al moment en que la Terra està més aprop!!</a:t>
            </a:r>
            <a:endParaRPr sz="1500"/>
          </a:p>
        </p:txBody>
      </p:sp>
      <p:pic>
        <p:nvPicPr>
          <p:cNvPr id="86" name="Google Shape;86;p17"/>
          <p:cNvPicPr preferRelativeResize="0"/>
          <p:nvPr/>
        </p:nvPicPr>
        <p:blipFill>
          <a:blip r:embed="rId3">
            <a:alphaModFix/>
          </a:blip>
          <a:stretch>
            <a:fillRect/>
          </a:stretch>
        </p:blipFill>
        <p:spPr>
          <a:xfrm>
            <a:off x="3154429" y="537475"/>
            <a:ext cx="5917000" cy="4437750"/>
          </a:xfrm>
          <a:prstGeom prst="rect">
            <a:avLst/>
          </a:prstGeom>
          <a:noFill/>
          <a:ln>
            <a:noFill/>
          </a:ln>
        </p:spPr>
      </p:pic>
      <p:sp>
        <p:nvSpPr>
          <p:cNvPr id="87" name="Google Shape;8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800"/>
              </a:spcBef>
              <a:spcAft>
                <a:spcPts val="0"/>
              </a:spcAft>
              <a:buClr>
                <a:schemeClr val="dk1"/>
              </a:buClr>
              <a:buSzPct val="64706"/>
              <a:buFont typeface="Arial"/>
              <a:buNone/>
            </a:pPr>
            <a:r>
              <a:rPr b="1" lang="ca" sz="1700"/>
              <a:t>3.1 La Terra al voltant del Sol</a:t>
            </a:r>
            <a:br>
              <a:rPr b="1" lang="ca" sz="1700"/>
            </a:br>
            <a:r>
              <a:rPr b="1" lang="ca" sz="1700"/>
              <a:t>(IMPORTANT!)</a:t>
            </a:r>
            <a:endParaRPr b="1" sz="1700"/>
          </a:p>
          <a:p>
            <a:pPr indent="0" lvl="0" marL="0" rtl="0" algn="l">
              <a:spcBef>
                <a:spcPts val="40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idx="1" type="body"/>
          </p:nvPr>
        </p:nvSpPr>
        <p:spPr>
          <a:xfrm>
            <a:off x="311700" y="870900"/>
            <a:ext cx="8520600" cy="3698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ca"/>
              <a:t>La Lluna al voltant de la Terra:</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93" name="Google Shape;93;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800"/>
              </a:spcBef>
              <a:spcAft>
                <a:spcPts val="0"/>
              </a:spcAft>
              <a:buClr>
                <a:schemeClr val="dk1"/>
              </a:buClr>
              <a:buSzPct val="64706"/>
              <a:buFont typeface="Arial"/>
              <a:buNone/>
            </a:pPr>
            <a:r>
              <a:rPr b="1" lang="ca" sz="1700"/>
              <a:t>3.2 Per què hi ha eclipses?</a:t>
            </a:r>
            <a:endParaRPr b="1" sz="1700"/>
          </a:p>
          <a:p>
            <a:pPr indent="0" lvl="0" marL="0" rtl="0" algn="l">
              <a:spcBef>
                <a:spcPts val="400"/>
              </a:spcBef>
              <a:spcAft>
                <a:spcPts val="0"/>
              </a:spcAft>
              <a:buNone/>
            </a:pPr>
            <a:r>
              <a:t/>
            </a:r>
            <a:endParaRPr/>
          </a:p>
        </p:txBody>
      </p:sp>
      <p:pic>
        <p:nvPicPr>
          <p:cNvPr id="94" name="Google Shape;94;p18"/>
          <p:cNvPicPr preferRelativeResize="0"/>
          <p:nvPr/>
        </p:nvPicPr>
        <p:blipFill>
          <a:blip r:embed="rId3">
            <a:alphaModFix/>
          </a:blip>
          <a:stretch>
            <a:fillRect/>
          </a:stretch>
        </p:blipFill>
        <p:spPr>
          <a:xfrm>
            <a:off x="2923600" y="1374500"/>
            <a:ext cx="6220400" cy="3267075"/>
          </a:xfrm>
          <a:prstGeom prst="rect">
            <a:avLst/>
          </a:prstGeom>
          <a:noFill/>
          <a:ln>
            <a:noFill/>
          </a:ln>
        </p:spPr>
      </p:pic>
      <p:sp>
        <p:nvSpPr>
          <p:cNvPr id="95" name="Google Shape;95;p18"/>
          <p:cNvSpPr txBox="1"/>
          <p:nvPr/>
        </p:nvSpPr>
        <p:spPr>
          <a:xfrm>
            <a:off x="311693" y="1440871"/>
            <a:ext cx="2815800" cy="298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ca" sz="1200">
                <a:solidFill>
                  <a:schemeClr val="dk2"/>
                </a:solidFill>
              </a:rPr>
              <a:t>Les fases de la Lluna depenen de la posició relativa Sol‑Terra‑Lluna.</a:t>
            </a:r>
            <a:endParaRPr b="1" sz="1200">
              <a:solidFill>
                <a:schemeClr val="dk2"/>
              </a:solidFill>
            </a:endParaRPr>
          </a:p>
          <a:p>
            <a:pPr indent="0" lvl="0" marL="0" rtl="0" algn="l">
              <a:lnSpc>
                <a:spcPct val="115000"/>
              </a:lnSpc>
              <a:spcBef>
                <a:spcPts val="1200"/>
              </a:spcBef>
              <a:spcAft>
                <a:spcPts val="0"/>
              </a:spcAft>
              <a:buNone/>
            </a:pPr>
            <a:r>
              <a:rPr b="1" lang="ca" sz="1200">
                <a:solidFill>
                  <a:schemeClr val="dk2"/>
                </a:solidFill>
              </a:rPr>
              <a:t>• La Lluna tarda aproximadament 29,5 dies a completar un cicle.</a:t>
            </a:r>
            <a:endParaRPr b="1" sz="1200">
              <a:solidFill>
                <a:schemeClr val="dk2"/>
              </a:solidFill>
            </a:endParaRPr>
          </a:p>
          <a:p>
            <a:pPr indent="0" lvl="0" marL="0" rtl="0" algn="l">
              <a:lnSpc>
                <a:spcPct val="115000"/>
              </a:lnSpc>
              <a:spcBef>
                <a:spcPts val="1200"/>
              </a:spcBef>
              <a:spcAft>
                <a:spcPts val="0"/>
              </a:spcAft>
              <a:buNone/>
            </a:pPr>
            <a:r>
              <a:rPr b="1" lang="ca" sz="1200">
                <a:solidFill>
                  <a:schemeClr val="dk2"/>
                </a:solidFill>
              </a:rPr>
              <a:t>• Observem diferents parts il·luminades segons la geometria del sistema.</a:t>
            </a:r>
            <a:endParaRPr b="1" sz="1200">
              <a:solidFill>
                <a:schemeClr val="dk2"/>
              </a:solidFill>
            </a:endParaRPr>
          </a:p>
          <a:p>
            <a:pPr indent="0" lvl="0" marL="0" rtl="0" algn="l">
              <a:lnSpc>
                <a:spcPct val="115000"/>
              </a:lnSpc>
              <a:spcBef>
                <a:spcPts val="1200"/>
              </a:spcBef>
              <a:spcAft>
                <a:spcPts val="0"/>
              </a:spcAft>
              <a:buNone/>
            </a:pPr>
            <a:r>
              <a:rPr lang="ca" sz="1200">
                <a:solidFill>
                  <a:schemeClr val="dk2"/>
                </a:solidFill>
              </a:rPr>
              <a:t>• </a:t>
            </a:r>
            <a:r>
              <a:rPr lang="ca" sz="1200">
                <a:solidFill>
                  <a:schemeClr val="dk2"/>
                </a:solidFill>
              </a:rPr>
              <a:t>La Lluna té una rotació fora del pla de </a:t>
            </a:r>
            <a:r>
              <a:rPr lang="ca" sz="1200">
                <a:solidFill>
                  <a:schemeClr val="dk2"/>
                </a:solidFill>
              </a:rPr>
              <a:t>l'eclíptica</a:t>
            </a:r>
            <a:r>
              <a:rPr lang="ca" sz="1200">
                <a:solidFill>
                  <a:schemeClr val="dk2"/>
                </a:solidFill>
              </a:rPr>
              <a:t>.</a:t>
            </a:r>
            <a:endParaRPr sz="1200">
              <a:solidFill>
                <a:schemeClr val="dk2"/>
              </a:solidFill>
            </a:endParaRPr>
          </a:p>
          <a:p>
            <a:pPr indent="0" lvl="0" marL="0" rtl="0" algn="l">
              <a:lnSpc>
                <a:spcPct val="115000"/>
              </a:lnSpc>
              <a:spcBef>
                <a:spcPts val="1200"/>
              </a:spcBef>
              <a:spcAft>
                <a:spcPts val="1200"/>
              </a:spcAft>
              <a:buNone/>
            </a:pPr>
            <a:r>
              <a:t/>
            </a:r>
            <a:endParaRPr sz="18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ph idx="1" type="body"/>
          </p:nvPr>
        </p:nvSpPr>
        <p:spPr>
          <a:xfrm>
            <a:off x="311700" y="870900"/>
            <a:ext cx="8520600" cy="3698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ca"/>
              <a:t>La Lluna al voltant de la Terra:</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101" name="Google Shape;101;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800"/>
              </a:spcBef>
              <a:spcAft>
                <a:spcPts val="0"/>
              </a:spcAft>
              <a:buClr>
                <a:schemeClr val="dk1"/>
              </a:buClr>
              <a:buSzPct val="64706"/>
              <a:buFont typeface="Arial"/>
              <a:buNone/>
            </a:pPr>
            <a:r>
              <a:rPr b="1" lang="ca" sz="1700"/>
              <a:t>3.2 Per què hi ha eclipses?</a:t>
            </a:r>
            <a:endParaRPr b="1" sz="1700"/>
          </a:p>
          <a:p>
            <a:pPr indent="0" lvl="0" marL="0" rtl="0" algn="l">
              <a:spcBef>
                <a:spcPts val="400"/>
              </a:spcBef>
              <a:spcAft>
                <a:spcPts val="0"/>
              </a:spcAft>
              <a:buNone/>
            </a:pPr>
            <a:r>
              <a:t/>
            </a:r>
            <a:endParaRPr/>
          </a:p>
        </p:txBody>
      </p:sp>
      <p:sp>
        <p:nvSpPr>
          <p:cNvPr id="102" name="Google Shape;102;p19"/>
          <p:cNvSpPr txBox="1"/>
          <p:nvPr/>
        </p:nvSpPr>
        <p:spPr>
          <a:xfrm>
            <a:off x="311693" y="1440871"/>
            <a:ext cx="2815800" cy="362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ca" sz="1200">
                <a:solidFill>
                  <a:schemeClr val="dk2"/>
                </a:solidFill>
              </a:rPr>
              <a:t>Les fases de la Lluna depenen de la posició relativa Sol‑Terra‑Lluna.</a:t>
            </a:r>
            <a:endParaRPr sz="1200">
              <a:solidFill>
                <a:schemeClr val="dk2"/>
              </a:solidFill>
            </a:endParaRPr>
          </a:p>
          <a:p>
            <a:pPr indent="0" lvl="0" marL="0" rtl="0" algn="l">
              <a:lnSpc>
                <a:spcPct val="115000"/>
              </a:lnSpc>
              <a:spcBef>
                <a:spcPts val="1200"/>
              </a:spcBef>
              <a:spcAft>
                <a:spcPts val="0"/>
              </a:spcAft>
              <a:buNone/>
            </a:pPr>
            <a:r>
              <a:rPr lang="ca" sz="1200">
                <a:solidFill>
                  <a:schemeClr val="dk2"/>
                </a:solidFill>
              </a:rPr>
              <a:t>• La Lluna tarda aproximadament 29,5 dies a completar un cicle.</a:t>
            </a:r>
            <a:endParaRPr sz="1200">
              <a:solidFill>
                <a:schemeClr val="dk2"/>
              </a:solidFill>
            </a:endParaRPr>
          </a:p>
          <a:p>
            <a:pPr indent="0" lvl="0" marL="0" rtl="0" algn="l">
              <a:lnSpc>
                <a:spcPct val="115000"/>
              </a:lnSpc>
              <a:spcBef>
                <a:spcPts val="1200"/>
              </a:spcBef>
              <a:spcAft>
                <a:spcPts val="0"/>
              </a:spcAft>
              <a:buNone/>
            </a:pPr>
            <a:r>
              <a:rPr lang="ca" sz="1200">
                <a:solidFill>
                  <a:schemeClr val="dk2"/>
                </a:solidFill>
              </a:rPr>
              <a:t>• Observem diferents parts il·luminades segons la geometria del sistema.</a:t>
            </a:r>
            <a:endParaRPr sz="1200">
              <a:solidFill>
                <a:schemeClr val="dk2"/>
              </a:solidFill>
            </a:endParaRPr>
          </a:p>
          <a:p>
            <a:pPr indent="0" lvl="0" marL="0" rtl="0" algn="l">
              <a:lnSpc>
                <a:spcPct val="115000"/>
              </a:lnSpc>
              <a:spcBef>
                <a:spcPts val="1200"/>
              </a:spcBef>
              <a:spcAft>
                <a:spcPts val="0"/>
              </a:spcAft>
              <a:buNone/>
            </a:pPr>
            <a:r>
              <a:rPr b="1" lang="ca" sz="1200">
                <a:solidFill>
                  <a:schemeClr val="dk2"/>
                </a:solidFill>
              </a:rPr>
              <a:t>• </a:t>
            </a:r>
            <a:r>
              <a:rPr b="1" lang="ca" sz="1200" u="sng">
                <a:solidFill>
                  <a:schemeClr val="hlink"/>
                </a:solidFill>
                <a:hlinkClick r:id="rId3"/>
              </a:rPr>
              <a:t>La Lluna té una rotació fora del pla de l'eclíptica.</a:t>
            </a:r>
            <a:r>
              <a:rPr b="1" lang="ca" sz="1200">
                <a:solidFill>
                  <a:schemeClr val="dk2"/>
                </a:solidFill>
              </a:rPr>
              <a:t> </a:t>
            </a:r>
            <a:endParaRPr b="1" sz="1200">
              <a:solidFill>
                <a:schemeClr val="dk2"/>
              </a:solidFill>
            </a:endParaRPr>
          </a:p>
          <a:p>
            <a:pPr indent="0" lvl="0" marL="0" rtl="0" algn="l">
              <a:lnSpc>
                <a:spcPct val="115000"/>
              </a:lnSpc>
              <a:spcBef>
                <a:spcPts val="1200"/>
              </a:spcBef>
              <a:spcAft>
                <a:spcPts val="1200"/>
              </a:spcAft>
              <a:buNone/>
            </a:pPr>
            <a:r>
              <a:rPr lang="ca" sz="1800">
                <a:solidFill>
                  <a:schemeClr val="dk2"/>
                </a:solidFill>
              </a:rPr>
              <a:t>i per això és tant complicat que es generin eclipses </a:t>
            </a:r>
            <a:endParaRPr sz="1800">
              <a:solidFill>
                <a:schemeClr val="dk2"/>
              </a:solidFill>
            </a:endParaRPr>
          </a:p>
        </p:txBody>
      </p:sp>
      <p:pic>
        <p:nvPicPr>
          <p:cNvPr id="103" name="Google Shape;103;p19"/>
          <p:cNvPicPr preferRelativeResize="0"/>
          <p:nvPr/>
        </p:nvPicPr>
        <p:blipFill>
          <a:blip r:embed="rId4">
            <a:alphaModFix/>
          </a:blip>
          <a:stretch>
            <a:fillRect/>
          </a:stretch>
        </p:blipFill>
        <p:spPr>
          <a:xfrm>
            <a:off x="4301099" y="443074"/>
            <a:ext cx="4153850" cy="45537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ca" sz="1600"/>
              <a:t>La Terra s’interposa directament </a:t>
            </a:r>
            <a:endParaRPr sz="1600"/>
          </a:p>
          <a:p>
            <a:pPr indent="0" lvl="0" marL="0" rtl="0" algn="l">
              <a:lnSpc>
                <a:spcPct val="100000"/>
              </a:lnSpc>
              <a:spcBef>
                <a:spcPts val="1200"/>
              </a:spcBef>
              <a:spcAft>
                <a:spcPts val="0"/>
              </a:spcAft>
              <a:buNone/>
            </a:pPr>
            <a:r>
              <a:rPr lang="ca" sz="1600"/>
              <a:t>entre el Sol (la llum solar) </a:t>
            </a:r>
            <a:endParaRPr sz="1600"/>
          </a:p>
          <a:p>
            <a:pPr indent="0" lvl="0" marL="0" rtl="0" algn="l">
              <a:lnSpc>
                <a:spcPct val="100000"/>
              </a:lnSpc>
              <a:spcBef>
                <a:spcPts val="1200"/>
              </a:spcBef>
              <a:spcAft>
                <a:spcPts val="1200"/>
              </a:spcAft>
              <a:buNone/>
            </a:pPr>
            <a:r>
              <a:rPr lang="ca" sz="1600"/>
              <a:t>i la Lluna</a:t>
            </a:r>
            <a:endParaRPr sz="1600"/>
          </a:p>
        </p:txBody>
      </p:sp>
      <p:pic>
        <p:nvPicPr>
          <p:cNvPr id="109" name="Google Shape;109;p20"/>
          <p:cNvPicPr preferRelativeResize="0"/>
          <p:nvPr/>
        </p:nvPicPr>
        <p:blipFill>
          <a:blip r:embed="rId3">
            <a:alphaModFix/>
          </a:blip>
          <a:stretch>
            <a:fillRect/>
          </a:stretch>
        </p:blipFill>
        <p:spPr>
          <a:xfrm>
            <a:off x="3625600" y="379313"/>
            <a:ext cx="5206700" cy="4384874"/>
          </a:xfrm>
          <a:prstGeom prst="rect">
            <a:avLst/>
          </a:prstGeom>
          <a:noFill/>
          <a:ln>
            <a:noFill/>
          </a:ln>
        </p:spPr>
      </p:pic>
      <p:sp>
        <p:nvSpPr>
          <p:cNvPr id="110" name="Google Shape;110;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800"/>
              </a:spcBef>
              <a:spcAft>
                <a:spcPts val="0"/>
              </a:spcAft>
              <a:buClr>
                <a:schemeClr val="dk1"/>
              </a:buClr>
              <a:buSzPct val="64706"/>
              <a:buFont typeface="Arial"/>
              <a:buNone/>
            </a:pPr>
            <a:r>
              <a:rPr b="1" lang="ca" sz="1700"/>
              <a:t>3.</a:t>
            </a:r>
            <a:r>
              <a:rPr b="1" lang="ca" sz="1700"/>
              <a:t>3</a:t>
            </a:r>
            <a:r>
              <a:rPr b="1" lang="ca" sz="1700"/>
              <a:t> Eclipse de Lluna</a:t>
            </a:r>
            <a:endParaRPr b="1" sz="1700"/>
          </a:p>
          <a:p>
            <a:pPr indent="0" lvl="0" marL="0" rtl="0" algn="l">
              <a:spcBef>
                <a:spcPts val="400"/>
              </a:spcBef>
              <a:spcAft>
                <a:spcPts val="0"/>
              </a:spcAft>
              <a:buNone/>
            </a:pPr>
            <a:r>
              <a:t/>
            </a:r>
            <a:endParaRPr/>
          </a:p>
        </p:txBody>
      </p:sp>
      <p:pic>
        <p:nvPicPr>
          <p:cNvPr id="111" name="Google Shape;111;p20"/>
          <p:cNvPicPr preferRelativeResize="0"/>
          <p:nvPr/>
        </p:nvPicPr>
        <p:blipFill>
          <a:blip r:embed="rId4">
            <a:alphaModFix/>
          </a:blip>
          <a:stretch>
            <a:fillRect/>
          </a:stretch>
        </p:blipFill>
        <p:spPr>
          <a:xfrm>
            <a:off x="311700" y="2384649"/>
            <a:ext cx="3134200" cy="23795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800"/>
              </a:spcBef>
              <a:spcAft>
                <a:spcPts val="0"/>
              </a:spcAft>
              <a:buClr>
                <a:schemeClr val="dk1"/>
              </a:buClr>
              <a:buSzPct val="64706"/>
              <a:buFont typeface="Arial"/>
              <a:buNone/>
            </a:pPr>
            <a:r>
              <a:rPr b="1" lang="ca" sz="1700"/>
              <a:t>3.</a:t>
            </a:r>
            <a:r>
              <a:rPr b="1" lang="ca" sz="1700"/>
              <a:t>4. Eclipsi de Sol</a:t>
            </a:r>
            <a:endParaRPr b="1" sz="1700"/>
          </a:p>
          <a:p>
            <a:pPr indent="0" lvl="0" marL="0" rtl="0" algn="l">
              <a:spcBef>
                <a:spcPts val="400"/>
              </a:spcBef>
              <a:spcAft>
                <a:spcPts val="0"/>
              </a:spcAft>
              <a:buNone/>
            </a:pPr>
            <a:r>
              <a:t/>
            </a:r>
            <a:endParaRPr/>
          </a:p>
        </p:txBody>
      </p:sp>
      <p:sp>
        <p:nvSpPr>
          <p:cNvPr id="117" name="Google Shape;117;p21"/>
          <p:cNvSpPr txBox="1"/>
          <p:nvPr>
            <p:ph idx="1" type="body"/>
          </p:nvPr>
        </p:nvSpPr>
        <p:spPr>
          <a:xfrm>
            <a:off x="311700" y="1152475"/>
            <a:ext cx="3738900" cy="3416400"/>
          </a:xfrm>
          <a:prstGeom prst="rect">
            <a:avLst/>
          </a:prstGeom>
        </p:spPr>
        <p:txBody>
          <a:bodyPr anchorCtr="0" anchor="t" bIns="91425" lIns="91425" spcFirstLastPara="1" rIns="91425" wrap="square" tIns="91425">
            <a:normAutofit/>
          </a:bodyPr>
          <a:lstStyle/>
          <a:p>
            <a:pPr indent="-298450" lvl="0" marL="457200" rtl="0" algn="l">
              <a:spcBef>
                <a:spcPts val="1200"/>
              </a:spcBef>
              <a:spcAft>
                <a:spcPts val="0"/>
              </a:spcAft>
              <a:buClr>
                <a:schemeClr val="dk1"/>
              </a:buClr>
              <a:buSzPts val="1100"/>
              <a:buChar char="●"/>
            </a:pPr>
            <a:r>
              <a:rPr lang="ca" sz="1100">
                <a:solidFill>
                  <a:schemeClr val="dk1"/>
                </a:solidFill>
              </a:rPr>
              <a:t>Un eclipsi solar es produeix quan el </a:t>
            </a:r>
            <a:r>
              <a:rPr b="1" lang="ca" sz="1100">
                <a:solidFill>
                  <a:schemeClr val="dk1"/>
                </a:solidFill>
              </a:rPr>
              <a:t>Sol, la Lluna i la Terra s'alineen</a:t>
            </a:r>
            <a:r>
              <a:rPr lang="ca" sz="1100">
                <a:solidFill>
                  <a:schemeClr val="dk1"/>
                </a:solidFill>
              </a:rPr>
              <a:t> de manera que la Lluna se situa exactament entre la Terra i el Sol.</a:t>
            </a:r>
            <a:endParaRPr sz="1100">
              <a:solidFill>
                <a:schemeClr val="dk1"/>
              </a:solidFill>
            </a:endParaRPr>
          </a:p>
          <a:p>
            <a:pPr indent="0" lvl="0" marL="457200" rtl="0" algn="l">
              <a:spcBef>
                <a:spcPts val="1200"/>
              </a:spcBef>
              <a:spcAft>
                <a:spcPts val="0"/>
              </a:spcAft>
              <a:buNone/>
            </a:pPr>
            <a:r>
              <a:t/>
            </a:r>
            <a:endParaRPr sz="1100">
              <a:solidFill>
                <a:schemeClr val="dk1"/>
              </a:solidFill>
            </a:endParaRPr>
          </a:p>
          <a:p>
            <a:pPr indent="0" lvl="0" marL="0" rtl="0" algn="l">
              <a:spcBef>
                <a:spcPts val="1200"/>
              </a:spcBef>
              <a:spcAft>
                <a:spcPts val="1200"/>
              </a:spcAft>
              <a:buNone/>
            </a:pPr>
            <a:r>
              <a:t/>
            </a:r>
            <a:endParaRPr/>
          </a:p>
        </p:txBody>
      </p:sp>
      <p:pic>
        <p:nvPicPr>
          <p:cNvPr id="118" name="Google Shape;118;p21"/>
          <p:cNvPicPr preferRelativeResize="0"/>
          <p:nvPr/>
        </p:nvPicPr>
        <p:blipFill>
          <a:blip r:embed="rId3">
            <a:alphaModFix/>
          </a:blip>
          <a:stretch>
            <a:fillRect/>
          </a:stretch>
        </p:blipFill>
        <p:spPr>
          <a:xfrm>
            <a:off x="4572000" y="548750"/>
            <a:ext cx="3675300" cy="3675300"/>
          </a:xfrm>
          <a:prstGeom prst="rect">
            <a:avLst/>
          </a:prstGeom>
          <a:noFill/>
          <a:ln>
            <a:noFill/>
          </a:ln>
        </p:spPr>
      </p:pic>
      <p:pic>
        <p:nvPicPr>
          <p:cNvPr id="119" name="Google Shape;119;p21" title="Còpia de crp500.png"/>
          <p:cNvPicPr preferRelativeResize="0"/>
          <p:nvPr/>
        </p:nvPicPr>
        <p:blipFill>
          <a:blip r:embed="rId4">
            <a:alphaModFix/>
          </a:blip>
          <a:stretch>
            <a:fillRect/>
          </a:stretch>
        </p:blipFill>
        <p:spPr>
          <a:xfrm>
            <a:off x="8784175" y="4783675"/>
            <a:ext cx="359825" cy="359825"/>
          </a:xfrm>
          <a:prstGeom prst="rect">
            <a:avLst/>
          </a:prstGeom>
          <a:noFill/>
          <a:ln>
            <a:noFill/>
          </a:ln>
        </p:spPr>
      </p:pic>
      <p:pic>
        <p:nvPicPr>
          <p:cNvPr id="120" name="Google Shape;120;p21"/>
          <p:cNvPicPr preferRelativeResize="0"/>
          <p:nvPr/>
        </p:nvPicPr>
        <p:blipFill>
          <a:blip r:embed="rId5">
            <a:alphaModFix/>
          </a:blip>
          <a:stretch>
            <a:fillRect/>
          </a:stretch>
        </p:blipFill>
        <p:spPr>
          <a:xfrm>
            <a:off x="670726" y="2295290"/>
            <a:ext cx="3379875" cy="260261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800"/>
              </a:spcBef>
              <a:spcAft>
                <a:spcPts val="0"/>
              </a:spcAft>
              <a:buClr>
                <a:schemeClr val="dk1"/>
              </a:buClr>
              <a:buSzPct val="64706"/>
              <a:buFont typeface="Arial"/>
              <a:buNone/>
            </a:pPr>
            <a:r>
              <a:rPr b="1" lang="ca" sz="1700"/>
              <a:t>4</a:t>
            </a:r>
            <a:r>
              <a:rPr b="1" lang="ca" sz="1700"/>
              <a:t>. Tipus d’eclipsis solar</a:t>
            </a:r>
            <a:endParaRPr b="1" sz="1700"/>
          </a:p>
          <a:p>
            <a:pPr indent="0" lvl="0" marL="0" rtl="0" algn="l">
              <a:spcBef>
                <a:spcPts val="400"/>
              </a:spcBef>
              <a:spcAft>
                <a:spcPts val="0"/>
              </a:spcAft>
              <a:buNone/>
            </a:pPr>
            <a:r>
              <a:t/>
            </a:r>
            <a:endParaRPr/>
          </a:p>
        </p:txBody>
      </p:sp>
      <p:sp>
        <p:nvSpPr>
          <p:cNvPr id="126" name="Google Shape;126;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ca" sz="1100">
                <a:solidFill>
                  <a:schemeClr val="dk1"/>
                </a:solidFill>
              </a:rPr>
              <a:t>Segons com queda tapat el disc solar, distingim tres tipus principals:</a:t>
            </a:r>
            <a:endParaRPr sz="1100">
              <a:solidFill>
                <a:schemeClr val="dk1"/>
              </a:solidFill>
            </a:endParaRPr>
          </a:p>
          <a:p>
            <a:pPr indent="0" lvl="0" marL="0" rtl="0" algn="l">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0"/>
              </a:spcAft>
              <a:buNone/>
            </a:pPr>
            <a:r>
              <a:t/>
            </a:r>
            <a:endParaRPr b="1" sz="1100">
              <a:solidFill>
                <a:schemeClr val="dk1"/>
              </a:solidFill>
            </a:endParaRPr>
          </a:p>
          <a:p>
            <a:pPr indent="0" lvl="0" marL="0" rtl="0" algn="l">
              <a:spcBef>
                <a:spcPts val="1200"/>
              </a:spcBef>
              <a:spcAft>
                <a:spcPts val="1200"/>
              </a:spcAft>
              <a:buNone/>
            </a:pPr>
            <a:r>
              <a:t/>
            </a:r>
            <a:endParaRPr/>
          </a:p>
        </p:txBody>
      </p:sp>
      <p:pic>
        <p:nvPicPr>
          <p:cNvPr id="127" name="Google Shape;127;p22"/>
          <p:cNvPicPr preferRelativeResize="0"/>
          <p:nvPr/>
        </p:nvPicPr>
        <p:blipFill>
          <a:blip r:embed="rId3">
            <a:alphaModFix/>
          </a:blip>
          <a:stretch>
            <a:fillRect/>
          </a:stretch>
        </p:blipFill>
        <p:spPr>
          <a:xfrm>
            <a:off x="222825" y="1697249"/>
            <a:ext cx="8469975" cy="1973325"/>
          </a:xfrm>
          <a:prstGeom prst="rect">
            <a:avLst/>
          </a:prstGeom>
          <a:noFill/>
          <a:ln>
            <a:noFill/>
          </a:ln>
        </p:spPr>
      </p:pic>
      <p:pic>
        <p:nvPicPr>
          <p:cNvPr id="128" name="Google Shape;128;p22" title="Còpia de crp500.png"/>
          <p:cNvPicPr preferRelativeResize="0"/>
          <p:nvPr/>
        </p:nvPicPr>
        <p:blipFill>
          <a:blip r:embed="rId4">
            <a:alphaModFix/>
          </a:blip>
          <a:stretch>
            <a:fillRect/>
          </a:stretch>
        </p:blipFill>
        <p:spPr>
          <a:xfrm>
            <a:off x="8784175" y="4783675"/>
            <a:ext cx="359825" cy="359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800"/>
              </a:spcBef>
              <a:spcAft>
                <a:spcPts val="0"/>
              </a:spcAft>
              <a:buClr>
                <a:schemeClr val="dk1"/>
              </a:buClr>
              <a:buSzPct val="64706"/>
              <a:buFont typeface="Arial"/>
              <a:buNone/>
            </a:pPr>
            <a:r>
              <a:rPr b="1" lang="ca" sz="1700"/>
              <a:t>4</a:t>
            </a:r>
            <a:r>
              <a:rPr b="1" lang="ca" sz="1700"/>
              <a:t>.a.. Eclipsi solar parcial</a:t>
            </a:r>
            <a:endParaRPr b="1" sz="1700"/>
          </a:p>
          <a:p>
            <a:pPr indent="0" lvl="0" marL="0" rtl="0" algn="l">
              <a:spcBef>
                <a:spcPts val="400"/>
              </a:spcBef>
              <a:spcAft>
                <a:spcPts val="0"/>
              </a:spcAft>
              <a:buNone/>
            </a:pPr>
            <a:r>
              <a:t/>
            </a:r>
            <a:endParaRPr/>
          </a:p>
        </p:txBody>
      </p:sp>
      <p:sp>
        <p:nvSpPr>
          <p:cNvPr id="134" name="Google Shape;134;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lang="ca" sz="1100">
                <a:solidFill>
                  <a:schemeClr val="dk1"/>
                </a:solidFill>
              </a:rPr>
              <a:t>La Lluna tapa </a:t>
            </a:r>
            <a:r>
              <a:rPr b="1" lang="ca" sz="1100">
                <a:solidFill>
                  <a:schemeClr val="dk1"/>
                </a:solidFill>
              </a:rPr>
              <a:t>només una part del disc solar</a:t>
            </a:r>
            <a:r>
              <a:rPr lang="ca" sz="1100">
                <a:solidFill>
                  <a:schemeClr val="dk1"/>
                </a:solidFill>
              </a:rPr>
              <a:t>.</a:t>
            </a:r>
            <a:endParaRPr sz="1100">
              <a:solidFill>
                <a:schemeClr val="dk1"/>
              </a:solidFill>
            </a:endParaRPr>
          </a:p>
          <a:p>
            <a:pPr indent="0" lvl="0" marL="0" rtl="0" algn="l">
              <a:spcBef>
                <a:spcPts val="1200"/>
              </a:spcBef>
              <a:spcAft>
                <a:spcPts val="0"/>
              </a:spcAft>
              <a:buClr>
                <a:schemeClr val="dk1"/>
              </a:buClr>
              <a:buSzPts val="1100"/>
              <a:buFont typeface="Arial"/>
              <a:buNone/>
            </a:pPr>
            <a:r>
              <a:rPr lang="ca" sz="1100">
                <a:solidFill>
                  <a:schemeClr val="dk1"/>
                </a:solidFill>
              </a:rPr>
              <a:t>➡️ La Lluna tapa </a:t>
            </a:r>
            <a:r>
              <a:rPr b="1" lang="ca" sz="1100">
                <a:solidFill>
                  <a:schemeClr val="dk1"/>
                </a:solidFill>
              </a:rPr>
              <a:t>només una part del disc solar</a:t>
            </a:r>
            <a:r>
              <a:rPr lang="ca" sz="1100">
                <a:solidFill>
                  <a:schemeClr val="dk1"/>
                </a:solidFill>
              </a:rPr>
              <a:t>. Tot i que és menys espectacular, és el tipus més freqüent i accessible.</a:t>
            </a:r>
            <a:endParaRPr sz="1100">
              <a:solidFill>
                <a:schemeClr val="dk1"/>
              </a:solidFill>
            </a:endParaRPr>
          </a:p>
          <a:p>
            <a:pPr indent="0" lvl="0" marL="0" rtl="0" algn="l">
              <a:spcBef>
                <a:spcPts val="1200"/>
              </a:spcBef>
              <a:spcAft>
                <a:spcPts val="0"/>
              </a:spcAft>
              <a:buClr>
                <a:schemeClr val="dk1"/>
              </a:buClr>
              <a:buSzPts val="1100"/>
              <a:buFont typeface="Arial"/>
              <a:buNone/>
            </a:pPr>
            <a:r>
              <a:rPr lang="ca" sz="1100">
                <a:solidFill>
                  <a:schemeClr val="dk1"/>
                </a:solidFill>
              </a:rPr>
              <a:t>➡️ </a:t>
            </a:r>
            <a:r>
              <a:rPr b="1" lang="ca" sz="1100">
                <a:solidFill>
                  <a:schemeClr val="dk1"/>
                </a:solidFill>
              </a:rPr>
              <a:t>Més freqüent. </a:t>
            </a:r>
            <a:r>
              <a:rPr lang="ca" sz="1100">
                <a:solidFill>
                  <a:schemeClr val="dk1"/>
                </a:solidFill>
              </a:rPr>
              <a:t>La majoria d'observadors veuen l'eclipsi total com a parcial des de fora de la franja de totalitat.</a:t>
            </a:r>
            <a:endParaRPr sz="1100">
              <a:solidFill>
                <a:schemeClr val="dk1"/>
              </a:solidFill>
            </a:endParaRPr>
          </a:p>
          <a:p>
            <a:pPr indent="0" lvl="0" marL="0" rtl="0" algn="l">
              <a:spcBef>
                <a:spcPts val="1200"/>
              </a:spcBef>
              <a:spcAft>
                <a:spcPts val="0"/>
              </a:spcAft>
              <a:buClr>
                <a:schemeClr val="dk1"/>
              </a:buClr>
              <a:buSzPts val="1100"/>
              <a:buFont typeface="Arial"/>
              <a:buNone/>
            </a:pPr>
            <a:r>
              <a:rPr b="1" lang="ca" sz="1100">
                <a:solidFill>
                  <a:schemeClr val="dk1"/>
                </a:solidFill>
              </a:rPr>
              <a:t>📍 Exemple proper. Balaguer</a:t>
            </a:r>
            <a:r>
              <a:rPr lang="ca" sz="1100">
                <a:solidFill>
                  <a:schemeClr val="dk1"/>
                </a:solidFill>
              </a:rPr>
              <a:t> viurà l'eclipsi del 12/08/2026 com un eclipsi parcial, fora de la franja de totalitat.</a:t>
            </a:r>
            <a:endParaRPr sz="1100">
              <a:solidFill>
                <a:schemeClr val="dk1"/>
              </a:solidFill>
            </a:endParaRPr>
          </a:p>
          <a:p>
            <a:pPr indent="0" lvl="0" marL="0" rtl="0" algn="l">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1200"/>
              </a:spcAft>
              <a:buNone/>
            </a:pPr>
            <a:r>
              <a:t/>
            </a:r>
            <a:endParaRPr/>
          </a:p>
        </p:txBody>
      </p:sp>
      <p:pic>
        <p:nvPicPr>
          <p:cNvPr id="135" name="Google Shape;135;p23"/>
          <p:cNvPicPr preferRelativeResize="0"/>
          <p:nvPr/>
        </p:nvPicPr>
        <p:blipFill>
          <a:blip r:embed="rId3">
            <a:alphaModFix/>
          </a:blip>
          <a:stretch>
            <a:fillRect/>
          </a:stretch>
        </p:blipFill>
        <p:spPr>
          <a:xfrm>
            <a:off x="3030150" y="2571738"/>
            <a:ext cx="2133600" cy="2428875"/>
          </a:xfrm>
          <a:prstGeom prst="rect">
            <a:avLst/>
          </a:prstGeom>
          <a:noFill/>
          <a:ln>
            <a:noFill/>
          </a:ln>
        </p:spPr>
      </p:pic>
      <p:sp>
        <p:nvSpPr>
          <p:cNvPr id="136" name="Google Shape;136;p23"/>
          <p:cNvSpPr txBox="1"/>
          <p:nvPr/>
        </p:nvSpPr>
        <p:spPr>
          <a:xfrm>
            <a:off x="5218325" y="4860875"/>
            <a:ext cx="3014400" cy="17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ca" sz="700">
                <a:solidFill>
                  <a:schemeClr val="dk2"/>
                </a:solidFill>
              </a:rPr>
              <a:t>Font: https://commons.wikimedia.org/wiki/File:Eclipses_Solares.png</a:t>
            </a:r>
            <a:endParaRPr sz="700">
              <a:solidFill>
                <a:schemeClr val="dk2"/>
              </a:solidFill>
            </a:endParaRPr>
          </a:p>
        </p:txBody>
      </p:sp>
      <p:pic>
        <p:nvPicPr>
          <p:cNvPr id="137" name="Google Shape;137;p23" title="Còpia de crp500.png"/>
          <p:cNvPicPr preferRelativeResize="0"/>
          <p:nvPr/>
        </p:nvPicPr>
        <p:blipFill>
          <a:blip r:embed="rId4">
            <a:alphaModFix/>
          </a:blip>
          <a:stretch>
            <a:fillRect/>
          </a:stretch>
        </p:blipFill>
        <p:spPr>
          <a:xfrm>
            <a:off x="8784175" y="4783675"/>
            <a:ext cx="359825" cy="3598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800"/>
              </a:spcBef>
              <a:spcAft>
                <a:spcPts val="0"/>
              </a:spcAft>
              <a:buClr>
                <a:schemeClr val="dk1"/>
              </a:buClr>
              <a:buSzPct val="64706"/>
              <a:buFont typeface="Arial"/>
              <a:buNone/>
            </a:pPr>
            <a:r>
              <a:rPr b="1" lang="ca" sz="1700"/>
              <a:t>b. Eclipsi solar total</a:t>
            </a:r>
            <a:endParaRPr b="1" sz="1700"/>
          </a:p>
          <a:p>
            <a:pPr indent="0" lvl="0" marL="0" rtl="0" algn="l">
              <a:spcBef>
                <a:spcPts val="400"/>
              </a:spcBef>
              <a:spcAft>
                <a:spcPts val="0"/>
              </a:spcAft>
              <a:buNone/>
            </a:pPr>
            <a:r>
              <a:t/>
            </a:r>
            <a:endParaRPr/>
          </a:p>
        </p:txBody>
      </p:sp>
      <p:sp>
        <p:nvSpPr>
          <p:cNvPr id="143" name="Google Shape;143;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20000"/>
          </a:bodyPr>
          <a:lstStyle/>
          <a:p>
            <a:pPr indent="0" lvl="0" marL="0" rtl="0" algn="l">
              <a:spcBef>
                <a:spcPts val="1200"/>
              </a:spcBef>
              <a:spcAft>
                <a:spcPts val="0"/>
              </a:spcAft>
              <a:buClr>
                <a:schemeClr val="dk1"/>
              </a:buClr>
              <a:buSzPct val="100000"/>
              <a:buFont typeface="Arial"/>
              <a:buNone/>
            </a:pPr>
            <a:r>
              <a:rPr lang="ca" sz="1100">
                <a:solidFill>
                  <a:schemeClr val="dk1"/>
                </a:solidFill>
              </a:rPr>
              <a:t>La Lluna tapa </a:t>
            </a:r>
            <a:r>
              <a:rPr b="1" lang="ca" sz="1100">
                <a:solidFill>
                  <a:schemeClr val="dk1"/>
                </a:solidFill>
              </a:rPr>
              <a:t>completament el Sol</a:t>
            </a:r>
            <a:r>
              <a:rPr lang="ca" sz="1100">
                <a:solidFill>
                  <a:schemeClr val="dk1"/>
                </a:solidFill>
              </a:rPr>
              <a:t> durant uns minuts.</a:t>
            </a:r>
            <a:endParaRPr sz="1100">
              <a:solidFill>
                <a:schemeClr val="dk1"/>
              </a:solidFill>
            </a:endParaRPr>
          </a:p>
          <a:p>
            <a:pPr indent="-277495" lvl="0" marL="457200" rtl="0" algn="l">
              <a:spcBef>
                <a:spcPts val="1200"/>
              </a:spcBef>
              <a:spcAft>
                <a:spcPts val="0"/>
              </a:spcAft>
              <a:buClr>
                <a:schemeClr val="dk1"/>
              </a:buClr>
              <a:buSzPct val="100000"/>
              <a:buChar char="●"/>
            </a:pPr>
            <a:r>
              <a:rPr lang="ca" sz="1100">
                <a:solidFill>
                  <a:schemeClr val="dk1"/>
                </a:solidFill>
              </a:rPr>
              <a:t>Només és visible en una </a:t>
            </a:r>
            <a:r>
              <a:rPr b="1" lang="ca" sz="1100">
                <a:solidFill>
                  <a:schemeClr val="dk1"/>
                </a:solidFill>
              </a:rPr>
              <a:t>franja molt estreta</a:t>
            </a:r>
            <a:r>
              <a:rPr lang="ca" sz="1100">
                <a:solidFill>
                  <a:schemeClr val="dk1"/>
                </a:solidFill>
              </a:rPr>
              <a:t> de la Terra</a:t>
            </a:r>
            <a:br>
              <a:rPr lang="ca" sz="1100">
                <a:solidFill>
                  <a:schemeClr val="dk1"/>
                </a:solidFill>
              </a:rPr>
            </a:br>
            <a:endParaRPr sz="1100">
              <a:solidFill>
                <a:schemeClr val="dk1"/>
              </a:solidFill>
            </a:endParaRPr>
          </a:p>
          <a:p>
            <a:pPr indent="-277495" lvl="0" marL="457200" rtl="0" algn="l">
              <a:spcBef>
                <a:spcPts val="0"/>
              </a:spcBef>
              <a:spcAft>
                <a:spcPts val="0"/>
              </a:spcAft>
              <a:buClr>
                <a:schemeClr val="dk1"/>
              </a:buClr>
              <a:buSzPct val="100000"/>
              <a:buChar char="●"/>
            </a:pPr>
            <a:r>
              <a:rPr lang="ca" sz="1100">
                <a:solidFill>
                  <a:schemeClr val="dk1"/>
                </a:solidFill>
              </a:rPr>
              <a:t>El dia es transforma momentàniament en nit</a:t>
            </a:r>
            <a:br>
              <a:rPr lang="ca" sz="1100">
                <a:solidFill>
                  <a:schemeClr val="dk1"/>
                </a:solidFill>
              </a:rPr>
            </a:br>
            <a:endParaRPr sz="1100">
              <a:solidFill>
                <a:schemeClr val="dk1"/>
              </a:solidFill>
            </a:endParaRPr>
          </a:p>
          <a:p>
            <a:pPr indent="-277495" lvl="0" marL="457200" rtl="0" algn="l">
              <a:spcBef>
                <a:spcPts val="0"/>
              </a:spcBef>
              <a:spcAft>
                <a:spcPts val="0"/>
              </a:spcAft>
              <a:buClr>
                <a:schemeClr val="dk1"/>
              </a:buClr>
              <a:buSzPct val="100000"/>
              <a:buChar char="●"/>
            </a:pPr>
            <a:r>
              <a:rPr lang="ca" sz="1100">
                <a:solidFill>
                  <a:schemeClr val="dk1"/>
                </a:solidFill>
              </a:rPr>
              <a:t>Es poden observar fenòmens espectaculars (corona solar)</a:t>
            </a:r>
            <a:endParaRPr sz="1100">
              <a:solidFill>
                <a:schemeClr val="dk1"/>
              </a:solidFill>
            </a:endParaRPr>
          </a:p>
          <a:p>
            <a:pPr indent="0" lvl="0" marL="0" rtl="0" algn="l">
              <a:spcBef>
                <a:spcPts val="1200"/>
              </a:spcBef>
              <a:spcAft>
                <a:spcPts val="0"/>
              </a:spcAft>
              <a:buNone/>
            </a:pPr>
            <a:r>
              <a:t/>
            </a:r>
            <a:endParaRPr sz="1100">
              <a:solidFill>
                <a:schemeClr val="dk1"/>
              </a:solidFill>
            </a:endParaRPr>
          </a:p>
          <a:p>
            <a:pPr indent="0" lvl="0" marL="0" rtl="0" algn="l">
              <a:spcBef>
                <a:spcPts val="1800"/>
              </a:spcBef>
              <a:spcAft>
                <a:spcPts val="0"/>
              </a:spcAft>
              <a:buClr>
                <a:schemeClr val="dk1"/>
              </a:buClr>
              <a:buSzPct val="64706"/>
              <a:buFont typeface="Arial"/>
              <a:buNone/>
            </a:pPr>
            <a:r>
              <a:rPr b="1" lang="ca" sz="1700">
                <a:solidFill>
                  <a:schemeClr val="dk1"/>
                </a:solidFill>
              </a:rPr>
              <a:t>Per què pot ser total?</a:t>
            </a:r>
            <a:endParaRPr b="1" sz="1700">
              <a:solidFill>
                <a:schemeClr val="dk1"/>
              </a:solidFill>
            </a:endParaRPr>
          </a:p>
          <a:p>
            <a:pPr indent="0" lvl="0" marL="0" rtl="0" algn="l">
              <a:spcBef>
                <a:spcPts val="1200"/>
              </a:spcBef>
              <a:spcAft>
                <a:spcPts val="0"/>
              </a:spcAft>
              <a:buClr>
                <a:schemeClr val="dk1"/>
              </a:buClr>
              <a:buSzPct val="100000"/>
              <a:buFont typeface="Arial"/>
              <a:buNone/>
            </a:pPr>
            <a:r>
              <a:rPr lang="ca" sz="1100">
                <a:solidFill>
                  <a:schemeClr val="dk1"/>
                </a:solidFill>
              </a:rPr>
              <a:t>És una coincidència extraordinària:</a:t>
            </a:r>
            <a:endParaRPr sz="1100">
              <a:solidFill>
                <a:schemeClr val="dk1"/>
              </a:solidFill>
            </a:endParaRPr>
          </a:p>
          <a:p>
            <a:pPr indent="-277495" lvl="0" marL="457200" rtl="0" algn="l">
              <a:spcBef>
                <a:spcPts val="1200"/>
              </a:spcBef>
              <a:spcAft>
                <a:spcPts val="0"/>
              </a:spcAft>
              <a:buClr>
                <a:schemeClr val="dk1"/>
              </a:buClr>
              <a:buSzPct val="100000"/>
              <a:buChar char="●"/>
            </a:pPr>
            <a:r>
              <a:rPr lang="ca" sz="1100">
                <a:solidFill>
                  <a:schemeClr val="dk1"/>
                </a:solidFill>
              </a:rPr>
              <a:t>El Sol és unes </a:t>
            </a:r>
            <a:r>
              <a:rPr b="1" lang="ca" sz="1100">
                <a:solidFill>
                  <a:schemeClr val="dk1"/>
                </a:solidFill>
              </a:rPr>
              <a:t>400 vegades més gran</a:t>
            </a:r>
            <a:r>
              <a:rPr lang="ca" sz="1100">
                <a:solidFill>
                  <a:schemeClr val="dk1"/>
                </a:solidFill>
              </a:rPr>
              <a:t> que la Lluna</a:t>
            </a:r>
            <a:br>
              <a:rPr lang="ca" sz="1100">
                <a:solidFill>
                  <a:schemeClr val="dk1"/>
                </a:solidFill>
              </a:rPr>
            </a:br>
            <a:endParaRPr sz="1100">
              <a:solidFill>
                <a:schemeClr val="dk1"/>
              </a:solidFill>
            </a:endParaRPr>
          </a:p>
          <a:p>
            <a:pPr indent="-277495" lvl="0" marL="457200" rtl="0" algn="l">
              <a:spcBef>
                <a:spcPts val="0"/>
              </a:spcBef>
              <a:spcAft>
                <a:spcPts val="0"/>
              </a:spcAft>
              <a:buClr>
                <a:schemeClr val="dk1"/>
              </a:buClr>
              <a:buSzPct val="100000"/>
              <a:buChar char="●"/>
            </a:pPr>
            <a:r>
              <a:rPr lang="ca" sz="1100">
                <a:solidFill>
                  <a:schemeClr val="dk1"/>
                </a:solidFill>
              </a:rPr>
              <a:t>Però també és unes </a:t>
            </a:r>
            <a:r>
              <a:rPr b="1" lang="ca" sz="1100">
                <a:solidFill>
                  <a:schemeClr val="dk1"/>
                </a:solidFill>
              </a:rPr>
              <a:t>400 vegades més lluny</a:t>
            </a:r>
            <a:br>
              <a:rPr b="1" lang="ca" sz="1100">
                <a:solidFill>
                  <a:schemeClr val="dk1"/>
                </a:solidFill>
              </a:rPr>
            </a:br>
            <a:endParaRPr b="1" sz="1100">
              <a:solidFill>
                <a:schemeClr val="dk1"/>
              </a:solidFill>
            </a:endParaRPr>
          </a:p>
          <a:p>
            <a:pPr indent="-277495" lvl="0" marL="457200" rtl="0" algn="l">
              <a:spcBef>
                <a:spcPts val="0"/>
              </a:spcBef>
              <a:spcAft>
                <a:spcPts val="0"/>
              </a:spcAft>
              <a:buClr>
                <a:schemeClr val="dk1"/>
              </a:buClr>
              <a:buSzPct val="100000"/>
              <a:buChar char="●"/>
            </a:pPr>
            <a:r>
              <a:rPr lang="ca" sz="1100">
                <a:solidFill>
                  <a:schemeClr val="dk1"/>
                </a:solidFill>
              </a:rPr>
              <a:t>Vistos des de la Terra, tenen una mida aparent molt similar</a:t>
            </a:r>
            <a:br>
              <a:rPr b="1" lang="ca" sz="1100">
                <a:solidFill>
                  <a:schemeClr val="dk1"/>
                </a:solidFill>
              </a:rPr>
            </a:br>
            <a:endParaRPr b="1" sz="1100">
              <a:solidFill>
                <a:schemeClr val="dk1"/>
              </a:solidFill>
            </a:endParaRPr>
          </a:p>
          <a:p>
            <a:pPr indent="-277495" lvl="0" marL="457200" rtl="0" algn="l">
              <a:spcBef>
                <a:spcPts val="0"/>
              </a:spcBef>
              <a:spcAft>
                <a:spcPts val="0"/>
              </a:spcAft>
              <a:buClr>
                <a:schemeClr val="dk1"/>
              </a:buClr>
              <a:buSzPct val="100000"/>
              <a:buChar char="●"/>
            </a:pPr>
            <a:r>
              <a:rPr lang="ca" sz="1100">
                <a:solidFill>
                  <a:schemeClr val="dk1"/>
                </a:solidFill>
              </a:rPr>
              <a:t>Això </a:t>
            </a:r>
            <a:r>
              <a:rPr lang="ca" sz="1100">
                <a:solidFill>
                  <a:schemeClr val="dk1"/>
                </a:solidFill>
              </a:rPr>
              <a:t>permet que, en certes ocasions, la Lluna tapi completament el Sol.</a:t>
            </a:r>
            <a:br>
              <a:rPr lang="ca" sz="1100">
                <a:solidFill>
                  <a:schemeClr val="dk1"/>
                </a:solidFill>
              </a:rPr>
            </a:br>
            <a:endParaRPr sz="1100">
              <a:solidFill>
                <a:schemeClr val="dk1"/>
              </a:solidFill>
            </a:endParaRPr>
          </a:p>
          <a:p>
            <a:pPr indent="0" lvl="0" marL="0" rtl="0" algn="l">
              <a:spcBef>
                <a:spcPts val="1200"/>
              </a:spcBef>
              <a:spcAft>
                <a:spcPts val="1200"/>
              </a:spcAft>
              <a:buNone/>
            </a:pPr>
            <a:r>
              <a:t/>
            </a:r>
            <a:endParaRPr/>
          </a:p>
        </p:txBody>
      </p:sp>
      <p:pic>
        <p:nvPicPr>
          <p:cNvPr id="144" name="Google Shape;144;p24"/>
          <p:cNvPicPr preferRelativeResize="0"/>
          <p:nvPr/>
        </p:nvPicPr>
        <p:blipFill>
          <a:blip r:embed="rId3">
            <a:alphaModFix/>
          </a:blip>
          <a:stretch>
            <a:fillRect/>
          </a:stretch>
        </p:blipFill>
        <p:spPr>
          <a:xfrm>
            <a:off x="4107325" y="254400"/>
            <a:ext cx="2618101" cy="1713850"/>
          </a:xfrm>
          <a:prstGeom prst="rect">
            <a:avLst/>
          </a:prstGeom>
          <a:noFill/>
          <a:ln>
            <a:noFill/>
          </a:ln>
        </p:spPr>
      </p:pic>
      <p:sp>
        <p:nvSpPr>
          <p:cNvPr id="145" name="Google Shape;145;p24"/>
          <p:cNvSpPr txBox="1"/>
          <p:nvPr/>
        </p:nvSpPr>
        <p:spPr>
          <a:xfrm>
            <a:off x="4572000" y="3949525"/>
            <a:ext cx="4395600" cy="3078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rPr lang="ca" sz="800">
                <a:solidFill>
                  <a:schemeClr val="dk1"/>
                </a:solidFill>
              </a:rPr>
              <a:t>Font: https://astronomas.org/files/documents/learning/simulacion_de_eclipses.pdf</a:t>
            </a:r>
            <a:endParaRPr sz="800">
              <a:solidFill>
                <a:schemeClr val="dk1"/>
              </a:solidFill>
            </a:endParaRPr>
          </a:p>
        </p:txBody>
      </p:sp>
      <p:pic>
        <p:nvPicPr>
          <p:cNvPr id="146" name="Google Shape;146;p24"/>
          <p:cNvPicPr preferRelativeResize="0"/>
          <p:nvPr/>
        </p:nvPicPr>
        <p:blipFill>
          <a:blip r:embed="rId4">
            <a:alphaModFix/>
          </a:blip>
          <a:stretch>
            <a:fillRect/>
          </a:stretch>
        </p:blipFill>
        <p:spPr>
          <a:xfrm>
            <a:off x="0" y="4172751"/>
            <a:ext cx="9143998" cy="928849"/>
          </a:xfrm>
          <a:prstGeom prst="rect">
            <a:avLst/>
          </a:prstGeom>
          <a:noFill/>
          <a:ln>
            <a:noFill/>
          </a:ln>
        </p:spPr>
      </p:pic>
      <p:pic>
        <p:nvPicPr>
          <p:cNvPr id="147" name="Google Shape;147;p24" title="Còpia de crp500.png"/>
          <p:cNvPicPr preferRelativeResize="0"/>
          <p:nvPr/>
        </p:nvPicPr>
        <p:blipFill>
          <a:blip r:embed="rId5">
            <a:alphaModFix/>
          </a:blip>
          <a:stretch>
            <a:fillRect/>
          </a:stretch>
        </p:blipFill>
        <p:spPr>
          <a:xfrm>
            <a:off x="8784175" y="4783675"/>
            <a:ext cx="359825" cy="359825"/>
          </a:xfrm>
          <a:prstGeom prst="rect">
            <a:avLst/>
          </a:prstGeom>
          <a:noFill/>
          <a:ln>
            <a:noFill/>
          </a:ln>
        </p:spPr>
      </p:pic>
      <p:pic>
        <p:nvPicPr>
          <p:cNvPr id="148" name="Google Shape;148;p24"/>
          <p:cNvPicPr preferRelativeResize="0"/>
          <p:nvPr/>
        </p:nvPicPr>
        <p:blipFill>
          <a:blip r:embed="rId6">
            <a:alphaModFix/>
          </a:blip>
          <a:stretch>
            <a:fillRect/>
          </a:stretch>
        </p:blipFill>
        <p:spPr>
          <a:xfrm>
            <a:off x="5418469" y="1810511"/>
            <a:ext cx="3365706" cy="1879713"/>
          </a:xfrm>
          <a:prstGeom prst="rect">
            <a:avLst/>
          </a:prstGeom>
          <a:noFill/>
          <a:ln>
            <a:noFill/>
          </a:ln>
        </p:spPr>
      </p:pic>
      <p:sp>
        <p:nvSpPr>
          <p:cNvPr id="149" name="Google Shape;149;p24"/>
          <p:cNvSpPr txBox="1"/>
          <p:nvPr/>
        </p:nvSpPr>
        <p:spPr>
          <a:xfrm>
            <a:off x="6725425" y="478500"/>
            <a:ext cx="2058900" cy="1332000"/>
          </a:xfrm>
          <a:prstGeom prst="rect">
            <a:avLst/>
          </a:prstGeom>
          <a:noFill/>
          <a:ln>
            <a:noFill/>
          </a:ln>
        </p:spPr>
        <p:txBody>
          <a:bodyPr anchorCtr="0" anchor="t" bIns="91425" lIns="91425" spcFirstLastPara="1" rIns="91425" wrap="square" tIns="91425">
            <a:noAutofit/>
          </a:bodyPr>
          <a:lstStyle/>
          <a:p>
            <a:pPr indent="-298450" lvl="0" marL="457200" rtl="0" algn="l">
              <a:spcBef>
                <a:spcPts val="0"/>
              </a:spcBef>
              <a:spcAft>
                <a:spcPts val="0"/>
              </a:spcAft>
              <a:buClr>
                <a:schemeClr val="dk2"/>
              </a:buClr>
              <a:buSzPts val="1100"/>
              <a:buAutoNum type="arabicPeriod"/>
            </a:pPr>
            <a:r>
              <a:rPr lang="ca" sz="1100">
                <a:solidFill>
                  <a:schemeClr val="dk2"/>
                </a:solidFill>
              </a:rPr>
              <a:t>Parcial</a:t>
            </a:r>
            <a:endParaRPr sz="1100">
              <a:solidFill>
                <a:schemeClr val="dk2"/>
              </a:solidFill>
            </a:endParaRPr>
          </a:p>
          <a:p>
            <a:pPr indent="-298450" lvl="0" marL="457200" rtl="0" algn="l">
              <a:spcBef>
                <a:spcPts val="0"/>
              </a:spcBef>
              <a:spcAft>
                <a:spcPts val="0"/>
              </a:spcAft>
              <a:buClr>
                <a:schemeClr val="dk2"/>
              </a:buClr>
              <a:buSzPts val="1100"/>
              <a:buAutoNum type="arabicPeriod"/>
            </a:pPr>
            <a:r>
              <a:rPr lang="ca" sz="1100">
                <a:solidFill>
                  <a:schemeClr val="dk2"/>
                </a:solidFill>
              </a:rPr>
              <a:t>Anell de diamants</a:t>
            </a:r>
            <a:endParaRPr sz="1100">
              <a:solidFill>
                <a:schemeClr val="dk2"/>
              </a:solidFill>
            </a:endParaRPr>
          </a:p>
          <a:p>
            <a:pPr indent="-298450" lvl="0" marL="457200" rtl="0" algn="l">
              <a:spcBef>
                <a:spcPts val="0"/>
              </a:spcBef>
              <a:spcAft>
                <a:spcPts val="0"/>
              </a:spcAft>
              <a:buClr>
                <a:schemeClr val="dk2"/>
              </a:buClr>
              <a:buSzPts val="1100"/>
              <a:buAutoNum type="arabicPeriod"/>
            </a:pPr>
            <a:r>
              <a:rPr lang="ca" sz="1100">
                <a:solidFill>
                  <a:schemeClr val="dk2"/>
                </a:solidFill>
              </a:rPr>
              <a:t>Perles de Baily</a:t>
            </a:r>
            <a:endParaRPr sz="1100">
              <a:solidFill>
                <a:schemeClr val="dk2"/>
              </a:solidFill>
            </a:endParaRPr>
          </a:p>
          <a:p>
            <a:pPr indent="-298450" lvl="0" marL="457200" rtl="0" algn="l">
              <a:spcBef>
                <a:spcPts val="0"/>
              </a:spcBef>
              <a:spcAft>
                <a:spcPts val="0"/>
              </a:spcAft>
              <a:buClr>
                <a:schemeClr val="dk2"/>
              </a:buClr>
              <a:buSzPts val="1100"/>
              <a:buAutoNum type="arabicPeriod"/>
            </a:pPr>
            <a:r>
              <a:rPr lang="ca" sz="1100">
                <a:solidFill>
                  <a:schemeClr val="dk2"/>
                </a:solidFill>
              </a:rPr>
              <a:t>Corona (Total)</a:t>
            </a:r>
            <a:endParaRPr sz="1100">
              <a:solidFill>
                <a:schemeClr val="dk2"/>
              </a:solidFill>
            </a:endParaRPr>
          </a:p>
          <a:p>
            <a:pPr indent="-298450" lvl="0" marL="457200" rtl="0" algn="l">
              <a:spcBef>
                <a:spcPts val="0"/>
              </a:spcBef>
              <a:spcAft>
                <a:spcPts val="0"/>
              </a:spcAft>
              <a:buClr>
                <a:schemeClr val="dk2"/>
              </a:buClr>
              <a:buSzPts val="1100"/>
              <a:buAutoNum type="arabicPeriod"/>
            </a:pPr>
            <a:r>
              <a:rPr lang="ca" sz="1100">
                <a:solidFill>
                  <a:schemeClr val="dk2"/>
                </a:solidFill>
              </a:rPr>
              <a:t>Perles de Baily</a:t>
            </a:r>
            <a:endParaRPr sz="1100">
              <a:solidFill>
                <a:schemeClr val="dk2"/>
              </a:solidFill>
            </a:endParaRPr>
          </a:p>
          <a:p>
            <a:pPr indent="-298450" lvl="0" marL="457200" rtl="0" algn="l">
              <a:spcBef>
                <a:spcPts val="0"/>
              </a:spcBef>
              <a:spcAft>
                <a:spcPts val="0"/>
              </a:spcAft>
              <a:buClr>
                <a:schemeClr val="dk2"/>
              </a:buClr>
              <a:buSzPts val="1100"/>
              <a:buAutoNum type="arabicPeriod"/>
            </a:pPr>
            <a:r>
              <a:rPr lang="ca" sz="1100">
                <a:solidFill>
                  <a:schemeClr val="dk2"/>
                </a:solidFill>
              </a:rPr>
              <a:t>Anell de diamats</a:t>
            </a:r>
            <a:endParaRPr sz="1100">
              <a:solidFill>
                <a:schemeClr val="dk2"/>
              </a:solidFill>
            </a:endParaRPr>
          </a:p>
          <a:p>
            <a:pPr indent="-298450" lvl="0" marL="457200" rtl="0" algn="l">
              <a:spcBef>
                <a:spcPts val="0"/>
              </a:spcBef>
              <a:spcAft>
                <a:spcPts val="0"/>
              </a:spcAft>
              <a:buClr>
                <a:schemeClr val="dk2"/>
              </a:buClr>
              <a:buSzPts val="1100"/>
              <a:buAutoNum type="arabicPeriod"/>
            </a:pPr>
            <a:r>
              <a:rPr lang="ca" sz="1100">
                <a:solidFill>
                  <a:schemeClr val="dk2"/>
                </a:solidFill>
              </a:rPr>
              <a:t>Parcial</a:t>
            </a:r>
            <a:endParaRPr sz="1100">
              <a:solidFill>
                <a:schemeClr val="dk2"/>
              </a:solidFill>
            </a:endParaRPr>
          </a:p>
        </p:txBody>
      </p:sp>
      <p:sp>
        <p:nvSpPr>
          <p:cNvPr id="150" name="Google Shape;150;p24"/>
          <p:cNvSpPr txBox="1"/>
          <p:nvPr/>
        </p:nvSpPr>
        <p:spPr>
          <a:xfrm>
            <a:off x="6931150" y="187464"/>
            <a:ext cx="1687200" cy="3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ca">
                <a:solidFill>
                  <a:schemeClr val="dk2"/>
                </a:solidFill>
              </a:rPr>
              <a:t>FASES</a:t>
            </a:r>
            <a:endParaRPr sz="130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800"/>
              </a:spcBef>
              <a:spcAft>
                <a:spcPts val="0"/>
              </a:spcAft>
              <a:buClr>
                <a:schemeClr val="dk1"/>
              </a:buClr>
              <a:buSzPct val="64706"/>
              <a:buFont typeface="Arial"/>
              <a:buNone/>
            </a:pPr>
            <a:r>
              <a:rPr b="1" lang="ca" sz="1700"/>
              <a:t>c.  Eclipsi solar anular</a:t>
            </a:r>
            <a:endParaRPr b="1" sz="1700"/>
          </a:p>
          <a:p>
            <a:pPr indent="0" lvl="0" marL="0" rtl="0" algn="l">
              <a:spcBef>
                <a:spcPts val="400"/>
              </a:spcBef>
              <a:spcAft>
                <a:spcPts val="0"/>
              </a:spcAft>
              <a:buNone/>
            </a:pPr>
            <a:r>
              <a:t/>
            </a:r>
            <a:endParaRPr/>
          </a:p>
        </p:txBody>
      </p:sp>
      <p:sp>
        <p:nvSpPr>
          <p:cNvPr id="156" name="Google Shape;156;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1200"/>
              </a:spcBef>
              <a:spcAft>
                <a:spcPts val="0"/>
              </a:spcAft>
              <a:buClr>
                <a:schemeClr val="dk1"/>
              </a:buClr>
              <a:buSzPts val="1100"/>
              <a:buFont typeface="Arial"/>
              <a:buNone/>
            </a:pPr>
            <a:r>
              <a:rPr lang="ca" sz="1100">
                <a:solidFill>
                  <a:schemeClr val="dk1"/>
                </a:solidFill>
              </a:rPr>
              <a:t>La Lluna tapa el centre del Sol però deixa visible un </a:t>
            </a:r>
            <a:r>
              <a:rPr b="1" lang="ca" sz="1100">
                <a:solidFill>
                  <a:schemeClr val="dk1"/>
                </a:solidFill>
              </a:rPr>
              <a:t>anell de llum</a:t>
            </a:r>
            <a:r>
              <a:rPr lang="ca" sz="1100">
                <a:solidFill>
                  <a:schemeClr val="dk1"/>
                </a:solidFill>
              </a:rPr>
              <a:t> al voltant.</a:t>
            </a:r>
            <a:endParaRPr sz="1100">
              <a:solidFill>
                <a:schemeClr val="dk1"/>
              </a:solidFill>
            </a:endParaRPr>
          </a:p>
          <a:p>
            <a:pPr indent="0" lvl="0" marL="0" rtl="0" algn="l">
              <a:spcBef>
                <a:spcPts val="1200"/>
              </a:spcBef>
              <a:spcAft>
                <a:spcPts val="0"/>
              </a:spcAft>
              <a:buClr>
                <a:schemeClr val="dk1"/>
              </a:buClr>
              <a:buSzPts val="1100"/>
              <a:buFont typeface="Arial"/>
              <a:buNone/>
            </a:pPr>
            <a:r>
              <a:rPr lang="ca" sz="1100">
                <a:solidFill>
                  <a:schemeClr val="dk1"/>
                </a:solidFill>
              </a:rPr>
              <a:t>Això passa perquè la Lluna es troba </a:t>
            </a:r>
            <a:r>
              <a:rPr b="1" lang="ca" sz="1100">
                <a:solidFill>
                  <a:schemeClr val="dk1"/>
                </a:solidFill>
              </a:rPr>
              <a:t>més lluny de la Terra</a:t>
            </a:r>
            <a:r>
              <a:rPr lang="ca" sz="1100">
                <a:solidFill>
                  <a:schemeClr val="dk1"/>
                </a:solidFill>
              </a:rPr>
              <a:t> i aparentment és més petita.</a:t>
            </a:r>
            <a:endParaRPr sz="1100">
              <a:solidFill>
                <a:schemeClr val="dk1"/>
              </a:solidFill>
            </a:endParaRPr>
          </a:p>
          <a:p>
            <a:pPr indent="0" lvl="0" marL="0" rtl="0" algn="l">
              <a:spcBef>
                <a:spcPts val="1800"/>
              </a:spcBef>
              <a:spcAft>
                <a:spcPts val="0"/>
              </a:spcAft>
              <a:buNone/>
            </a:pPr>
            <a:r>
              <a:t/>
            </a:r>
            <a:endParaRPr b="1" sz="1700">
              <a:solidFill>
                <a:schemeClr val="dk1"/>
              </a:solidFill>
            </a:endParaRPr>
          </a:p>
          <a:p>
            <a:pPr indent="0" lvl="0" marL="0" rtl="0" algn="l">
              <a:spcBef>
                <a:spcPts val="1800"/>
              </a:spcBef>
              <a:spcAft>
                <a:spcPts val="0"/>
              </a:spcAft>
              <a:buClr>
                <a:schemeClr val="dk1"/>
              </a:buClr>
              <a:buSzPts val="1100"/>
              <a:buFont typeface="Arial"/>
              <a:buNone/>
            </a:pPr>
            <a:r>
              <a:rPr b="1" lang="ca" sz="1400">
                <a:solidFill>
                  <a:schemeClr val="dk1"/>
                </a:solidFill>
              </a:rPr>
              <a:t>Per què alguns eclipsis són anulars?</a:t>
            </a:r>
            <a:endParaRPr b="1" sz="1400">
              <a:solidFill>
                <a:schemeClr val="dk1"/>
              </a:solidFill>
            </a:endParaRPr>
          </a:p>
          <a:p>
            <a:pPr indent="0" lvl="0" marL="0" rtl="0" algn="l">
              <a:spcBef>
                <a:spcPts val="1200"/>
              </a:spcBef>
              <a:spcAft>
                <a:spcPts val="0"/>
              </a:spcAft>
              <a:buClr>
                <a:schemeClr val="dk1"/>
              </a:buClr>
              <a:buSzPts val="1100"/>
              <a:buFont typeface="Arial"/>
              <a:buNone/>
            </a:pPr>
            <a:r>
              <a:rPr lang="ca" sz="1100">
                <a:solidFill>
                  <a:schemeClr val="dk1"/>
                </a:solidFill>
              </a:rPr>
              <a:t>L’òrbita de la Lluna és </a:t>
            </a:r>
            <a:r>
              <a:rPr b="1" lang="ca" sz="1100">
                <a:solidFill>
                  <a:schemeClr val="dk1"/>
                </a:solidFill>
              </a:rPr>
              <a:t>el·líptica</a:t>
            </a:r>
            <a:r>
              <a:rPr lang="ca" sz="1100">
                <a:solidFill>
                  <a:schemeClr val="dk1"/>
                </a:solidFill>
              </a:rPr>
              <a:t>.</a:t>
            </a:r>
            <a:endParaRPr sz="1100">
              <a:solidFill>
                <a:schemeClr val="dk1"/>
              </a:solidFill>
            </a:endParaRPr>
          </a:p>
          <a:p>
            <a:pPr indent="-298450" lvl="0" marL="457200" rtl="0" algn="l">
              <a:spcBef>
                <a:spcPts val="1200"/>
              </a:spcBef>
              <a:spcAft>
                <a:spcPts val="0"/>
              </a:spcAft>
              <a:buClr>
                <a:schemeClr val="dk1"/>
              </a:buClr>
              <a:buSzPts val="1100"/>
              <a:buChar char="●"/>
            </a:pPr>
            <a:r>
              <a:rPr lang="ca" sz="1100">
                <a:solidFill>
                  <a:schemeClr val="dk1"/>
                </a:solidFill>
              </a:rPr>
              <a:t>Distància màxima (apogeu): ~406.000 km</a:t>
            </a:r>
            <a:br>
              <a:rPr lang="ca" sz="1100">
                <a:solidFill>
                  <a:schemeClr val="dk1"/>
                </a:solidFill>
              </a:rPr>
            </a:br>
            <a:endParaRPr sz="1100">
              <a:solidFill>
                <a:schemeClr val="dk1"/>
              </a:solidFill>
            </a:endParaRPr>
          </a:p>
          <a:p>
            <a:pPr indent="-298450" lvl="0" marL="457200" rtl="0" algn="l">
              <a:spcBef>
                <a:spcPts val="0"/>
              </a:spcBef>
              <a:spcAft>
                <a:spcPts val="0"/>
              </a:spcAft>
              <a:buClr>
                <a:schemeClr val="dk1"/>
              </a:buClr>
              <a:buSzPts val="1100"/>
              <a:buChar char="●"/>
            </a:pPr>
            <a:r>
              <a:rPr lang="ca" sz="1100">
                <a:solidFill>
                  <a:schemeClr val="dk1"/>
                </a:solidFill>
              </a:rPr>
              <a:t>Distància mínima (perigeu): ~356.000 km</a:t>
            </a:r>
            <a:br>
              <a:rPr lang="ca" sz="1100">
                <a:solidFill>
                  <a:schemeClr val="dk1"/>
                </a:solidFill>
              </a:rPr>
            </a:br>
            <a:endParaRPr sz="1100">
              <a:solidFill>
                <a:schemeClr val="dk1"/>
              </a:solidFill>
            </a:endParaRPr>
          </a:p>
          <a:p>
            <a:pPr indent="0" lvl="0" marL="0" rtl="0" algn="l">
              <a:spcBef>
                <a:spcPts val="1200"/>
              </a:spcBef>
              <a:spcAft>
                <a:spcPts val="0"/>
              </a:spcAft>
              <a:buClr>
                <a:schemeClr val="dk1"/>
              </a:buClr>
              <a:buSzPts val="1100"/>
              <a:buFont typeface="Arial"/>
              <a:buNone/>
            </a:pPr>
            <a:r>
              <a:rPr lang="ca" sz="1100">
                <a:solidFill>
                  <a:schemeClr val="dk1"/>
                </a:solidFill>
              </a:rPr>
              <a:t> </a:t>
            </a:r>
            <a:endParaRPr sz="1100">
              <a:solidFill>
                <a:schemeClr val="dk1"/>
              </a:solidFill>
            </a:endParaRPr>
          </a:p>
          <a:p>
            <a:pPr indent="0" lvl="0" marL="0" rtl="0" algn="l">
              <a:spcBef>
                <a:spcPts val="1200"/>
              </a:spcBef>
              <a:spcAft>
                <a:spcPts val="1200"/>
              </a:spcAft>
              <a:buNone/>
            </a:pPr>
            <a:r>
              <a:t/>
            </a:r>
            <a:endParaRPr sz="1100"/>
          </a:p>
        </p:txBody>
      </p:sp>
      <p:pic>
        <p:nvPicPr>
          <p:cNvPr id="157" name="Google Shape;157;p25"/>
          <p:cNvPicPr preferRelativeResize="0"/>
          <p:nvPr/>
        </p:nvPicPr>
        <p:blipFill>
          <a:blip r:embed="rId3">
            <a:alphaModFix/>
          </a:blip>
          <a:stretch>
            <a:fillRect/>
          </a:stretch>
        </p:blipFill>
        <p:spPr>
          <a:xfrm>
            <a:off x="6005175" y="149400"/>
            <a:ext cx="2990125" cy="2292250"/>
          </a:xfrm>
          <a:prstGeom prst="rect">
            <a:avLst/>
          </a:prstGeom>
          <a:noFill/>
          <a:ln>
            <a:noFill/>
          </a:ln>
        </p:spPr>
      </p:pic>
      <p:sp>
        <p:nvSpPr>
          <p:cNvPr id="158" name="Google Shape;158;p25"/>
          <p:cNvSpPr txBox="1"/>
          <p:nvPr/>
        </p:nvSpPr>
        <p:spPr>
          <a:xfrm>
            <a:off x="6000225" y="2441650"/>
            <a:ext cx="3000000" cy="3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ca" sz="800">
                <a:solidFill>
                  <a:schemeClr val="dk1"/>
                </a:solidFill>
              </a:rPr>
              <a:t>Font: </a:t>
            </a:r>
            <a:r>
              <a:rPr lang="ca" sz="600">
                <a:solidFill>
                  <a:schemeClr val="dk1"/>
                </a:solidFill>
              </a:rPr>
              <a:t>https://astronomas.org/files/documents/learning/simulacion_de_eclipses.pdf</a:t>
            </a:r>
            <a:endParaRPr sz="600"/>
          </a:p>
        </p:txBody>
      </p:sp>
      <p:pic>
        <p:nvPicPr>
          <p:cNvPr id="159" name="Google Shape;159;p25"/>
          <p:cNvPicPr preferRelativeResize="0"/>
          <p:nvPr/>
        </p:nvPicPr>
        <p:blipFill>
          <a:blip r:embed="rId4">
            <a:alphaModFix/>
          </a:blip>
          <a:stretch>
            <a:fillRect/>
          </a:stretch>
        </p:blipFill>
        <p:spPr>
          <a:xfrm>
            <a:off x="680545" y="3678413"/>
            <a:ext cx="5421702" cy="1152200"/>
          </a:xfrm>
          <a:prstGeom prst="rect">
            <a:avLst/>
          </a:prstGeom>
          <a:noFill/>
          <a:ln>
            <a:noFill/>
          </a:ln>
        </p:spPr>
      </p:pic>
      <p:pic>
        <p:nvPicPr>
          <p:cNvPr id="160" name="Google Shape;160;p25" title="Còpia de crp500.png"/>
          <p:cNvPicPr preferRelativeResize="0"/>
          <p:nvPr/>
        </p:nvPicPr>
        <p:blipFill>
          <a:blip r:embed="rId5">
            <a:alphaModFix/>
          </a:blip>
          <a:stretch>
            <a:fillRect/>
          </a:stretch>
        </p:blipFill>
        <p:spPr>
          <a:xfrm>
            <a:off x="8784175" y="4783675"/>
            <a:ext cx="359825" cy="359825"/>
          </a:xfrm>
          <a:prstGeom prst="rect">
            <a:avLst/>
          </a:prstGeom>
          <a:noFill/>
          <a:ln>
            <a:noFill/>
          </a:ln>
        </p:spPr>
      </p:pic>
      <p:pic>
        <p:nvPicPr>
          <p:cNvPr id="161" name="Google Shape;161;p25"/>
          <p:cNvPicPr preferRelativeResize="0"/>
          <p:nvPr/>
        </p:nvPicPr>
        <p:blipFill>
          <a:blip r:embed="rId6">
            <a:alphaModFix/>
          </a:blip>
          <a:stretch>
            <a:fillRect/>
          </a:stretch>
        </p:blipFill>
        <p:spPr>
          <a:xfrm>
            <a:off x="6170814" y="2749450"/>
            <a:ext cx="2658822" cy="20948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800"/>
              </a:spcBef>
              <a:spcAft>
                <a:spcPts val="0"/>
              </a:spcAft>
              <a:buClr>
                <a:schemeClr val="dk1"/>
              </a:buClr>
              <a:buSzPct val="64706"/>
              <a:buFont typeface="Arial"/>
              <a:buNone/>
            </a:pPr>
            <a:r>
              <a:rPr b="1" lang="ca" sz="1700"/>
              <a:t>REPASSEM:</a:t>
            </a:r>
            <a:r>
              <a:rPr b="1" lang="ca" sz="1700"/>
              <a:t>  Per què passen els eclipsis?</a:t>
            </a:r>
            <a:endParaRPr b="1" sz="1700"/>
          </a:p>
          <a:p>
            <a:pPr indent="0" lvl="0" marL="0" rtl="0" algn="l">
              <a:spcBef>
                <a:spcPts val="400"/>
              </a:spcBef>
              <a:spcAft>
                <a:spcPts val="0"/>
              </a:spcAft>
              <a:buNone/>
            </a:pPr>
            <a:r>
              <a:t/>
            </a:r>
            <a:endParaRPr/>
          </a:p>
        </p:txBody>
      </p:sp>
      <p:sp>
        <p:nvSpPr>
          <p:cNvPr id="167" name="Google Shape;167;p26"/>
          <p:cNvSpPr txBox="1"/>
          <p:nvPr>
            <p:ph idx="1" type="body"/>
          </p:nvPr>
        </p:nvSpPr>
        <p:spPr>
          <a:xfrm>
            <a:off x="175075" y="1017725"/>
            <a:ext cx="5000700" cy="3416400"/>
          </a:xfrm>
          <a:prstGeom prst="rect">
            <a:avLst/>
          </a:prstGeom>
        </p:spPr>
        <p:txBody>
          <a:bodyPr anchorCtr="0" anchor="t" bIns="91425" lIns="91425" spcFirstLastPara="1" rIns="91425" wrap="square" tIns="91425">
            <a:normAutofit/>
          </a:bodyPr>
          <a:lstStyle/>
          <a:p>
            <a:pPr indent="0" lvl="0" marL="0" rtl="0" algn="just">
              <a:spcBef>
                <a:spcPts val="1200"/>
              </a:spcBef>
              <a:spcAft>
                <a:spcPts val="0"/>
              </a:spcAft>
              <a:buClr>
                <a:schemeClr val="dk1"/>
              </a:buClr>
              <a:buSzPts val="1100"/>
              <a:buFont typeface="Arial"/>
              <a:buNone/>
            </a:pPr>
            <a:r>
              <a:rPr lang="ca" sz="1100">
                <a:solidFill>
                  <a:schemeClr val="dk1"/>
                </a:solidFill>
              </a:rPr>
              <a:t>Un eclipsi solar ocorre quan la Lluna intercepta la </a:t>
            </a:r>
            <a:r>
              <a:rPr b="1" lang="ca" sz="1100">
                <a:solidFill>
                  <a:schemeClr val="dk1"/>
                </a:solidFill>
              </a:rPr>
              <a:t>projecció de la llum del Sol sobre la Terra</a:t>
            </a:r>
            <a:r>
              <a:rPr lang="ca" sz="1100">
                <a:solidFill>
                  <a:schemeClr val="dk1"/>
                </a:solidFill>
              </a:rPr>
              <a:t>. La zona d'ombra total és sorprenentment petita en relació amb la mida del planeta.</a:t>
            </a:r>
            <a:endParaRPr sz="1100">
              <a:solidFill>
                <a:schemeClr val="dk1"/>
              </a:solidFill>
            </a:endParaRPr>
          </a:p>
          <a:p>
            <a:pPr indent="-298450" lvl="0" marL="457200" rtl="0" algn="just">
              <a:spcBef>
                <a:spcPts val="1200"/>
              </a:spcBef>
              <a:spcAft>
                <a:spcPts val="0"/>
              </a:spcAft>
              <a:buClr>
                <a:schemeClr val="dk1"/>
              </a:buClr>
              <a:buSzPts val="1100"/>
              <a:buChar char="●"/>
            </a:pPr>
            <a:r>
              <a:rPr lang="ca" sz="1100">
                <a:solidFill>
                  <a:schemeClr val="dk1"/>
                </a:solidFill>
              </a:rPr>
              <a:t>A la zona on </a:t>
            </a:r>
            <a:r>
              <a:rPr b="1" lang="ca" sz="1100">
                <a:solidFill>
                  <a:schemeClr val="dk1"/>
                </a:solidFill>
              </a:rPr>
              <a:t>no arriba gens la llum</a:t>
            </a:r>
            <a:r>
              <a:rPr lang="ca" sz="1100">
                <a:solidFill>
                  <a:schemeClr val="dk1"/>
                </a:solidFill>
              </a:rPr>
              <a:t>, s’hi produeix l’eclipsi total</a:t>
            </a:r>
            <a:br>
              <a:rPr lang="ca" sz="1100">
                <a:solidFill>
                  <a:schemeClr val="dk1"/>
                </a:solidFill>
              </a:rPr>
            </a:br>
            <a:endParaRPr sz="1100">
              <a:solidFill>
                <a:schemeClr val="dk1"/>
              </a:solidFill>
            </a:endParaRPr>
          </a:p>
          <a:p>
            <a:pPr indent="-298450" lvl="0" marL="457200" rtl="0" algn="just">
              <a:spcBef>
                <a:spcPts val="0"/>
              </a:spcBef>
              <a:spcAft>
                <a:spcPts val="0"/>
              </a:spcAft>
              <a:buClr>
                <a:schemeClr val="dk1"/>
              </a:buClr>
              <a:buSzPts val="1100"/>
              <a:buChar char="●"/>
            </a:pPr>
            <a:r>
              <a:rPr lang="ca" sz="1100">
                <a:solidFill>
                  <a:schemeClr val="dk1"/>
                </a:solidFill>
              </a:rPr>
              <a:t>Aquesta zona és molt petita en relació amb la mida de la Terra</a:t>
            </a:r>
            <a:br>
              <a:rPr lang="ca" sz="1100">
                <a:solidFill>
                  <a:schemeClr val="dk1"/>
                </a:solidFill>
              </a:rPr>
            </a:br>
            <a:r>
              <a:rPr lang="ca" sz="1100">
                <a:solidFill>
                  <a:schemeClr val="dk1"/>
                </a:solidFill>
              </a:rPr>
              <a:t>👉 Una maqueta ajuda molt a entendre-ho.</a:t>
            </a:r>
            <a:endParaRPr sz="1100">
              <a:solidFill>
                <a:schemeClr val="dk1"/>
              </a:solidFill>
            </a:endParaRPr>
          </a:p>
          <a:p>
            <a:pPr indent="0" lvl="0" marL="0" rtl="0" algn="just">
              <a:spcBef>
                <a:spcPts val="1200"/>
              </a:spcBef>
              <a:spcAft>
                <a:spcPts val="1200"/>
              </a:spcAft>
              <a:buNone/>
            </a:pPr>
            <a:r>
              <a:t/>
            </a:r>
            <a:endParaRPr/>
          </a:p>
        </p:txBody>
      </p:sp>
      <p:pic>
        <p:nvPicPr>
          <p:cNvPr id="168" name="Google Shape;168;p26"/>
          <p:cNvPicPr preferRelativeResize="0"/>
          <p:nvPr/>
        </p:nvPicPr>
        <p:blipFill>
          <a:blip r:embed="rId3">
            <a:alphaModFix/>
          </a:blip>
          <a:stretch>
            <a:fillRect/>
          </a:stretch>
        </p:blipFill>
        <p:spPr>
          <a:xfrm>
            <a:off x="472445" y="2740475"/>
            <a:ext cx="4512774" cy="2282450"/>
          </a:xfrm>
          <a:prstGeom prst="rect">
            <a:avLst/>
          </a:prstGeom>
          <a:noFill/>
          <a:ln>
            <a:noFill/>
          </a:ln>
        </p:spPr>
      </p:pic>
      <p:pic>
        <p:nvPicPr>
          <p:cNvPr id="169" name="Google Shape;169;p26"/>
          <p:cNvPicPr preferRelativeResize="0"/>
          <p:nvPr/>
        </p:nvPicPr>
        <p:blipFill>
          <a:blip r:embed="rId4">
            <a:alphaModFix/>
          </a:blip>
          <a:stretch>
            <a:fillRect/>
          </a:stretch>
        </p:blipFill>
        <p:spPr>
          <a:xfrm>
            <a:off x="5427800" y="703800"/>
            <a:ext cx="3663427" cy="3663427"/>
          </a:xfrm>
          <a:prstGeom prst="rect">
            <a:avLst/>
          </a:prstGeom>
          <a:noFill/>
          <a:ln>
            <a:noFill/>
          </a:ln>
        </p:spPr>
      </p:pic>
      <p:sp>
        <p:nvSpPr>
          <p:cNvPr id="170" name="Google Shape;170;p26"/>
          <p:cNvSpPr txBox="1"/>
          <p:nvPr/>
        </p:nvSpPr>
        <p:spPr>
          <a:xfrm>
            <a:off x="5523175" y="4614750"/>
            <a:ext cx="3261000" cy="32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ca" sz="800">
                <a:solidFill>
                  <a:schemeClr val="dk2"/>
                </a:solidFill>
              </a:rPr>
              <a:t>https://commons.wikimedia.org/wiki/File:Solar_eclips_1999_5.jpg</a:t>
            </a:r>
            <a:endParaRPr sz="800">
              <a:solidFill>
                <a:schemeClr val="dk2"/>
              </a:solidFill>
            </a:endParaRPr>
          </a:p>
        </p:txBody>
      </p:sp>
      <p:pic>
        <p:nvPicPr>
          <p:cNvPr id="171" name="Google Shape;171;p26" title="Còpia de crp500.png"/>
          <p:cNvPicPr preferRelativeResize="0"/>
          <p:nvPr/>
        </p:nvPicPr>
        <p:blipFill>
          <a:blip r:embed="rId5">
            <a:alphaModFix/>
          </a:blip>
          <a:stretch>
            <a:fillRect/>
          </a:stretch>
        </p:blipFill>
        <p:spPr>
          <a:xfrm>
            <a:off x="8784175" y="4783675"/>
            <a:ext cx="359825" cy="359825"/>
          </a:xfrm>
          <a:prstGeom prst="rect">
            <a:avLst/>
          </a:prstGeom>
          <a:noFill/>
          <a:ln>
            <a:noFill/>
          </a:ln>
        </p:spPr>
      </p:pic>
      <p:pic>
        <p:nvPicPr>
          <p:cNvPr id="172" name="Google Shape;172;p26"/>
          <p:cNvPicPr preferRelativeResize="0"/>
          <p:nvPr/>
        </p:nvPicPr>
        <p:blipFill rotWithShape="1">
          <a:blip r:embed="rId6">
            <a:alphaModFix/>
          </a:blip>
          <a:srcRect b="25956" l="31152" r="31325" t="19787"/>
          <a:stretch/>
        </p:blipFill>
        <p:spPr>
          <a:xfrm>
            <a:off x="7268675" y="3148636"/>
            <a:ext cx="1563628" cy="14661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lang="ca" sz="1400">
                <a:solidFill>
                  <a:schemeClr val="dk1"/>
                </a:solidFill>
              </a:rPr>
              <a:t>Construcció d’una </a:t>
            </a:r>
            <a:r>
              <a:rPr b="1" lang="ca" sz="1400">
                <a:solidFill>
                  <a:schemeClr val="dk1"/>
                </a:solidFill>
              </a:rPr>
              <a:t>maqueta a escala</a:t>
            </a:r>
            <a:r>
              <a:rPr lang="ca" sz="1400">
                <a:solidFill>
                  <a:schemeClr val="dk1"/>
                </a:solidFill>
              </a:rPr>
              <a:t> de la Terra i la Lluna per:</a:t>
            </a:r>
            <a:endParaRPr sz="1100">
              <a:solidFill>
                <a:schemeClr val="dk1"/>
              </a:solidFill>
            </a:endParaRPr>
          </a:p>
          <a:p>
            <a:pPr indent="0" lvl="0" marL="0" rtl="0" algn="l">
              <a:spcBef>
                <a:spcPts val="1200"/>
              </a:spcBef>
              <a:spcAft>
                <a:spcPts val="1200"/>
              </a:spcAft>
              <a:buNone/>
            </a:pPr>
            <a:r>
              <a:t/>
            </a:r>
            <a:endParaRPr/>
          </a:p>
        </p:txBody>
      </p:sp>
      <p:pic>
        <p:nvPicPr>
          <p:cNvPr id="178" name="Google Shape;178;p27"/>
          <p:cNvPicPr preferRelativeResize="0"/>
          <p:nvPr/>
        </p:nvPicPr>
        <p:blipFill>
          <a:blip r:embed="rId3">
            <a:alphaModFix/>
          </a:blip>
          <a:stretch>
            <a:fillRect/>
          </a:stretch>
        </p:blipFill>
        <p:spPr>
          <a:xfrm>
            <a:off x="416725" y="1549325"/>
            <a:ext cx="5211684" cy="3416399"/>
          </a:xfrm>
          <a:prstGeom prst="rect">
            <a:avLst/>
          </a:prstGeom>
          <a:noFill/>
          <a:ln>
            <a:noFill/>
          </a:ln>
        </p:spPr>
      </p:pic>
      <p:sp>
        <p:nvSpPr>
          <p:cNvPr id="179" name="Google Shape;179;p27"/>
          <p:cNvSpPr txBox="1"/>
          <p:nvPr>
            <p:ph type="title"/>
          </p:nvPr>
        </p:nvSpPr>
        <p:spPr>
          <a:xfrm>
            <a:off x="295627" y="396802"/>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a"/>
              <a:t>ACTIVITAT DIDÀCTICA 1. Maqueta Terra - Lluna a escala</a:t>
            </a:r>
            <a:endParaRPr/>
          </a:p>
        </p:txBody>
      </p:sp>
      <p:pic>
        <p:nvPicPr>
          <p:cNvPr id="180" name="Google Shape;180;p27" title="Còpia de crp500.png"/>
          <p:cNvPicPr preferRelativeResize="0"/>
          <p:nvPr/>
        </p:nvPicPr>
        <p:blipFill>
          <a:blip r:embed="rId4">
            <a:alphaModFix/>
          </a:blip>
          <a:stretch>
            <a:fillRect/>
          </a:stretch>
        </p:blipFill>
        <p:spPr>
          <a:xfrm>
            <a:off x="8784175" y="4783675"/>
            <a:ext cx="359825" cy="3598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a"/>
              <a:t>Objectius de l’activitat</a:t>
            </a:r>
            <a:endParaRPr/>
          </a:p>
        </p:txBody>
      </p:sp>
      <p:pic>
        <p:nvPicPr>
          <p:cNvPr id="186" name="Google Shape;186;p28"/>
          <p:cNvPicPr preferRelativeResize="0"/>
          <p:nvPr/>
        </p:nvPicPr>
        <p:blipFill>
          <a:blip r:embed="rId3">
            <a:alphaModFix/>
          </a:blip>
          <a:stretch>
            <a:fillRect/>
          </a:stretch>
        </p:blipFill>
        <p:spPr>
          <a:xfrm>
            <a:off x="152400" y="1439275"/>
            <a:ext cx="8839198" cy="1794625"/>
          </a:xfrm>
          <a:prstGeom prst="rect">
            <a:avLst/>
          </a:prstGeom>
          <a:noFill/>
          <a:ln>
            <a:noFill/>
          </a:ln>
        </p:spPr>
      </p:pic>
      <p:pic>
        <p:nvPicPr>
          <p:cNvPr id="187" name="Google Shape;187;p28" title="Còpia de crp500.png"/>
          <p:cNvPicPr preferRelativeResize="0"/>
          <p:nvPr/>
        </p:nvPicPr>
        <p:blipFill>
          <a:blip r:embed="rId4">
            <a:alphaModFix/>
          </a:blip>
          <a:stretch>
            <a:fillRect/>
          </a:stretch>
        </p:blipFill>
        <p:spPr>
          <a:xfrm>
            <a:off x="8784175" y="4783675"/>
            <a:ext cx="359825" cy="3598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a"/>
              <a:t>Materials</a:t>
            </a:r>
            <a:endParaRPr/>
          </a:p>
        </p:txBody>
      </p:sp>
      <p:sp>
        <p:nvSpPr>
          <p:cNvPr id="193" name="Google Shape;193;p29"/>
          <p:cNvSpPr txBox="1"/>
          <p:nvPr>
            <p:ph idx="1" type="body"/>
          </p:nvPr>
        </p:nvSpPr>
        <p:spPr>
          <a:xfrm>
            <a:off x="311700" y="1152475"/>
            <a:ext cx="5129100" cy="3416400"/>
          </a:xfrm>
          <a:prstGeom prst="rect">
            <a:avLst/>
          </a:prstGeom>
        </p:spPr>
        <p:txBody>
          <a:bodyPr anchorCtr="0" anchor="t" bIns="91425" lIns="91425" spcFirstLastPara="1" rIns="91425" wrap="square" tIns="91425">
            <a:normAutofit fontScale="92500" lnSpcReduction="10000"/>
          </a:bodyPr>
          <a:lstStyle/>
          <a:p>
            <a:pPr indent="-334328" lvl="0" marL="457200" rtl="0" algn="l">
              <a:spcBef>
                <a:spcPts val="0"/>
              </a:spcBef>
              <a:spcAft>
                <a:spcPts val="0"/>
              </a:spcAft>
              <a:buSzPct val="100000"/>
              <a:buChar char="●"/>
            </a:pPr>
            <a:r>
              <a:rPr b="1" lang="ca"/>
              <a:t>Llistó de fusta </a:t>
            </a:r>
            <a:r>
              <a:rPr lang="ca"/>
              <a:t>o qualsevol material rígid reciclat d’1 m de llarg i uns 5 cm d’ample (el tall làser permet marcar distàncies, posar noms…)</a:t>
            </a:r>
            <a:br>
              <a:rPr lang="ca"/>
            </a:br>
            <a:endParaRPr/>
          </a:p>
          <a:p>
            <a:pPr indent="-334328" lvl="0" marL="457200" rtl="0" algn="l">
              <a:spcBef>
                <a:spcPts val="0"/>
              </a:spcBef>
              <a:spcAft>
                <a:spcPts val="0"/>
              </a:spcAft>
              <a:buSzPct val="100000"/>
              <a:buChar char="●"/>
            </a:pPr>
            <a:r>
              <a:rPr b="1" lang="ca"/>
              <a:t>2 claus</a:t>
            </a:r>
            <a:r>
              <a:rPr lang="ca"/>
              <a:t> de 4 cm</a:t>
            </a:r>
            <a:br>
              <a:rPr lang="ca"/>
            </a:br>
            <a:endParaRPr/>
          </a:p>
          <a:p>
            <a:pPr indent="-334328" lvl="0" marL="457200" rtl="0" algn="l">
              <a:spcBef>
                <a:spcPts val="0"/>
              </a:spcBef>
              <a:spcAft>
                <a:spcPts val="0"/>
              </a:spcAft>
              <a:buSzPct val="100000"/>
              <a:buChar char="●"/>
            </a:pPr>
            <a:r>
              <a:rPr b="1" lang="ca"/>
              <a:t>Bola de 4 cm</a:t>
            </a:r>
            <a:r>
              <a:rPr lang="ca"/>
              <a:t> (Terra), la podem fabricar a escala exacta amb plastelina i mesurar-la amb un peu de rei.</a:t>
            </a:r>
            <a:br>
              <a:rPr lang="ca"/>
            </a:br>
            <a:endParaRPr/>
          </a:p>
          <a:p>
            <a:pPr indent="-334328" lvl="0" marL="457200" rtl="0" algn="l">
              <a:spcBef>
                <a:spcPts val="0"/>
              </a:spcBef>
              <a:spcAft>
                <a:spcPts val="0"/>
              </a:spcAft>
              <a:buSzPct val="100000"/>
              <a:buChar char="●"/>
            </a:pPr>
            <a:r>
              <a:rPr b="1" lang="ca"/>
              <a:t>Bola d’1 cm </a:t>
            </a:r>
            <a:r>
              <a:rPr lang="ca"/>
              <a:t>(Lluna) </a:t>
            </a:r>
            <a:br>
              <a:rPr lang="ca"/>
            </a:br>
            <a:endParaRPr/>
          </a:p>
        </p:txBody>
      </p:sp>
      <p:pic>
        <p:nvPicPr>
          <p:cNvPr id="194" name="Google Shape;194;p29" title="eXF02ziE7I8x5IaNGkYZZ (1).png"/>
          <p:cNvPicPr preferRelativeResize="0"/>
          <p:nvPr/>
        </p:nvPicPr>
        <p:blipFill>
          <a:blip r:embed="rId3">
            <a:alphaModFix/>
          </a:blip>
          <a:stretch>
            <a:fillRect/>
          </a:stretch>
        </p:blipFill>
        <p:spPr>
          <a:xfrm>
            <a:off x="5577125" y="1740725"/>
            <a:ext cx="3398400" cy="1896781"/>
          </a:xfrm>
          <a:prstGeom prst="rect">
            <a:avLst/>
          </a:prstGeom>
          <a:noFill/>
          <a:ln>
            <a:noFill/>
          </a:ln>
        </p:spPr>
      </p:pic>
      <p:pic>
        <p:nvPicPr>
          <p:cNvPr id="195" name="Google Shape;195;p29" title="Còpia de crp500.png"/>
          <p:cNvPicPr preferRelativeResize="0"/>
          <p:nvPr/>
        </p:nvPicPr>
        <p:blipFill>
          <a:blip r:embed="rId4">
            <a:alphaModFix/>
          </a:blip>
          <a:stretch>
            <a:fillRect/>
          </a:stretch>
        </p:blipFill>
        <p:spPr>
          <a:xfrm>
            <a:off x="8784175" y="4783675"/>
            <a:ext cx="359825" cy="3598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a"/>
              <a:t>Muntatge de la maqueta</a:t>
            </a:r>
            <a:endParaRPr/>
          </a:p>
        </p:txBody>
      </p:sp>
      <p:pic>
        <p:nvPicPr>
          <p:cNvPr id="201" name="Google Shape;201;p30"/>
          <p:cNvPicPr preferRelativeResize="0"/>
          <p:nvPr/>
        </p:nvPicPr>
        <p:blipFill rotWithShape="1">
          <a:blip r:embed="rId3">
            <a:alphaModFix/>
          </a:blip>
          <a:srcRect b="18573" l="0" r="0" t="0"/>
          <a:stretch/>
        </p:blipFill>
        <p:spPr>
          <a:xfrm>
            <a:off x="311700" y="2032275"/>
            <a:ext cx="4581300" cy="901900"/>
          </a:xfrm>
          <a:prstGeom prst="rect">
            <a:avLst/>
          </a:prstGeom>
          <a:noFill/>
          <a:ln>
            <a:noFill/>
          </a:ln>
        </p:spPr>
      </p:pic>
      <p:pic>
        <p:nvPicPr>
          <p:cNvPr id="202" name="Google Shape;202;p30" title="Còpia de crp500.png"/>
          <p:cNvPicPr preferRelativeResize="0"/>
          <p:nvPr/>
        </p:nvPicPr>
        <p:blipFill>
          <a:blip r:embed="rId4">
            <a:alphaModFix/>
          </a:blip>
          <a:stretch>
            <a:fillRect/>
          </a:stretch>
        </p:blipFill>
        <p:spPr>
          <a:xfrm>
            <a:off x="8784175" y="4783675"/>
            <a:ext cx="359825" cy="359825"/>
          </a:xfrm>
          <a:prstGeom prst="rect">
            <a:avLst/>
          </a:prstGeom>
          <a:noFill/>
          <a:ln>
            <a:noFill/>
          </a:ln>
        </p:spPr>
      </p:pic>
      <p:sp>
        <p:nvSpPr>
          <p:cNvPr id="203" name="Google Shape;203;p30"/>
          <p:cNvSpPr txBox="1"/>
          <p:nvPr/>
        </p:nvSpPr>
        <p:spPr>
          <a:xfrm>
            <a:off x="2199850" y="3022675"/>
            <a:ext cx="1069800" cy="35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ca" sz="1800">
                <a:solidFill>
                  <a:schemeClr val="dk2"/>
                </a:solidFill>
              </a:rPr>
              <a:t>1,2 m</a:t>
            </a:r>
            <a:endParaRPr sz="1800">
              <a:solidFill>
                <a:schemeClr val="dk2"/>
              </a:solidFill>
            </a:endParaRPr>
          </a:p>
        </p:txBody>
      </p:sp>
      <p:sp>
        <p:nvSpPr>
          <p:cNvPr id="204" name="Google Shape;204;p30"/>
          <p:cNvSpPr txBox="1"/>
          <p:nvPr/>
        </p:nvSpPr>
        <p:spPr>
          <a:xfrm>
            <a:off x="5098438" y="170550"/>
            <a:ext cx="3480300" cy="480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ca" sz="1200">
                <a:solidFill>
                  <a:schemeClr val="dk2"/>
                </a:solidFill>
              </a:rPr>
              <a:t>01</a:t>
            </a:r>
            <a:endParaRPr sz="1200">
              <a:solidFill>
                <a:schemeClr val="dk2"/>
              </a:solidFill>
            </a:endParaRPr>
          </a:p>
          <a:p>
            <a:pPr indent="0" lvl="0" marL="0" rtl="0" algn="l">
              <a:spcBef>
                <a:spcPts val="0"/>
              </a:spcBef>
              <a:spcAft>
                <a:spcPts val="0"/>
              </a:spcAft>
              <a:buNone/>
            </a:pPr>
            <a:r>
              <a:rPr lang="ca" sz="1600">
                <a:solidFill>
                  <a:schemeClr val="dk2"/>
                </a:solidFill>
              </a:rPr>
              <a:t>____________________________  </a:t>
            </a:r>
            <a:endParaRPr sz="1600">
              <a:solidFill>
                <a:schemeClr val="dk2"/>
              </a:solidFill>
            </a:endParaRPr>
          </a:p>
          <a:p>
            <a:pPr indent="0" lvl="0" marL="0" rtl="0" algn="l">
              <a:spcBef>
                <a:spcPts val="0"/>
              </a:spcBef>
              <a:spcAft>
                <a:spcPts val="0"/>
              </a:spcAft>
              <a:buNone/>
            </a:pPr>
            <a:r>
              <a:rPr lang="ca" sz="1600">
                <a:solidFill>
                  <a:schemeClr val="dk2"/>
                </a:solidFill>
              </a:rPr>
              <a:t>Mesurar el llistó</a:t>
            </a:r>
            <a:endParaRPr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Clr>
                <a:schemeClr val="dk1"/>
              </a:buClr>
              <a:buSzPts val="1100"/>
              <a:buFont typeface="Arial"/>
              <a:buNone/>
            </a:pPr>
            <a:r>
              <a:rPr lang="ca" sz="1200">
                <a:solidFill>
                  <a:schemeClr val="dk2"/>
                </a:solidFill>
              </a:rPr>
              <a:t>02</a:t>
            </a:r>
            <a:endParaRPr sz="1200">
              <a:solidFill>
                <a:schemeClr val="dk2"/>
              </a:solidFill>
            </a:endParaRPr>
          </a:p>
          <a:p>
            <a:pPr indent="0" lvl="0" marL="0" rtl="0" algn="l">
              <a:spcBef>
                <a:spcPts val="0"/>
              </a:spcBef>
              <a:spcAft>
                <a:spcPts val="0"/>
              </a:spcAft>
              <a:buClr>
                <a:schemeClr val="dk1"/>
              </a:buClr>
              <a:buSzPts val="1100"/>
              <a:buFont typeface="Arial"/>
              <a:buNone/>
            </a:pPr>
            <a:r>
              <a:rPr lang="ca" sz="1600">
                <a:solidFill>
                  <a:schemeClr val="dk2"/>
                </a:solidFill>
              </a:rPr>
              <a:t>____________________________  </a:t>
            </a:r>
            <a:endParaRPr sz="1600">
              <a:solidFill>
                <a:schemeClr val="dk2"/>
              </a:solidFill>
            </a:endParaRPr>
          </a:p>
          <a:p>
            <a:pPr indent="0" lvl="0" marL="0" rtl="0" algn="l">
              <a:spcBef>
                <a:spcPts val="0"/>
              </a:spcBef>
              <a:spcAft>
                <a:spcPts val="0"/>
              </a:spcAft>
              <a:buClr>
                <a:schemeClr val="dk1"/>
              </a:buClr>
              <a:buSzPts val="1100"/>
              <a:buFont typeface="Arial"/>
              <a:buNone/>
            </a:pPr>
            <a:r>
              <a:rPr lang="ca" sz="1600">
                <a:solidFill>
                  <a:schemeClr val="dk2"/>
                </a:solidFill>
              </a:rPr>
              <a:t>Clavar els claus</a:t>
            </a:r>
            <a:endParaRPr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None/>
            </a:pPr>
            <a:r>
              <a:rPr lang="ca" sz="1200">
                <a:solidFill>
                  <a:schemeClr val="dk2"/>
                </a:solidFill>
              </a:rPr>
              <a:t>Situa els claus a 4c, de cada extrem del llistó</a:t>
            </a:r>
            <a:endParaRPr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None/>
            </a:pPr>
            <a:r>
              <a:rPr lang="ca" sz="1200">
                <a:solidFill>
                  <a:schemeClr val="dk2"/>
                </a:solidFill>
              </a:rPr>
              <a:t>03</a:t>
            </a:r>
            <a:endParaRPr sz="1200">
              <a:solidFill>
                <a:schemeClr val="dk2"/>
              </a:solidFill>
            </a:endParaRPr>
          </a:p>
          <a:p>
            <a:pPr indent="0" lvl="0" marL="0" rtl="0" algn="l">
              <a:spcBef>
                <a:spcPts val="0"/>
              </a:spcBef>
              <a:spcAft>
                <a:spcPts val="0"/>
              </a:spcAft>
              <a:buNone/>
            </a:pPr>
            <a:r>
              <a:rPr lang="ca" sz="1600">
                <a:solidFill>
                  <a:schemeClr val="dk2"/>
                </a:solidFill>
              </a:rPr>
              <a:t>____________________________  </a:t>
            </a:r>
            <a:endParaRPr sz="1600">
              <a:solidFill>
                <a:schemeClr val="dk2"/>
              </a:solidFill>
            </a:endParaRPr>
          </a:p>
          <a:p>
            <a:pPr indent="0" lvl="0" marL="0" rtl="0" algn="l">
              <a:spcBef>
                <a:spcPts val="0"/>
              </a:spcBef>
              <a:spcAft>
                <a:spcPts val="0"/>
              </a:spcAft>
              <a:buNone/>
            </a:pPr>
            <a:r>
              <a:rPr lang="ca" sz="1600">
                <a:solidFill>
                  <a:schemeClr val="dk2"/>
                </a:solidFill>
              </a:rPr>
              <a:t>Muntar les boles</a:t>
            </a:r>
            <a:endParaRPr sz="1600">
              <a:solidFill>
                <a:schemeClr val="dk2"/>
              </a:solidFill>
            </a:endParaRPr>
          </a:p>
          <a:p>
            <a:pPr indent="0" lvl="0" marL="0" rtl="0" algn="l">
              <a:spcBef>
                <a:spcPts val="0"/>
              </a:spcBef>
              <a:spcAft>
                <a:spcPts val="0"/>
              </a:spcAft>
              <a:buNone/>
            </a:pPr>
            <a:r>
              <a:t/>
            </a:r>
            <a:endParaRPr sz="1600">
              <a:solidFill>
                <a:schemeClr val="dk2"/>
              </a:solidFill>
            </a:endParaRPr>
          </a:p>
          <a:p>
            <a:pPr indent="0" lvl="0" marL="0" rtl="0" algn="l">
              <a:spcBef>
                <a:spcPts val="0"/>
              </a:spcBef>
              <a:spcAft>
                <a:spcPts val="0"/>
              </a:spcAft>
              <a:buNone/>
            </a:pPr>
            <a:r>
              <a:rPr lang="ca" sz="1200">
                <a:solidFill>
                  <a:schemeClr val="dk2"/>
                </a:solidFill>
              </a:rPr>
              <a:t>Punxa cada bola al seu clau</a:t>
            </a:r>
            <a:endParaRPr sz="12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None/>
            </a:pPr>
            <a:r>
              <a:rPr lang="ca" sz="1200">
                <a:solidFill>
                  <a:schemeClr val="dk2"/>
                </a:solidFill>
              </a:rPr>
              <a:t>04</a:t>
            </a:r>
            <a:endParaRPr sz="1200">
              <a:solidFill>
                <a:schemeClr val="dk2"/>
              </a:solidFill>
            </a:endParaRPr>
          </a:p>
          <a:p>
            <a:pPr indent="0" lvl="0" marL="0" rtl="0" algn="l">
              <a:spcBef>
                <a:spcPts val="0"/>
              </a:spcBef>
              <a:spcAft>
                <a:spcPts val="0"/>
              </a:spcAft>
              <a:buNone/>
            </a:pPr>
            <a:r>
              <a:rPr lang="ca" sz="1600">
                <a:solidFill>
                  <a:schemeClr val="dk2"/>
                </a:solidFill>
              </a:rPr>
              <a:t>____________________________  </a:t>
            </a:r>
            <a:endParaRPr sz="1600">
              <a:solidFill>
                <a:schemeClr val="dk2"/>
              </a:solidFill>
            </a:endParaRPr>
          </a:p>
          <a:p>
            <a:pPr indent="0" lvl="0" marL="0" rtl="0" algn="l">
              <a:spcBef>
                <a:spcPts val="0"/>
              </a:spcBef>
              <a:spcAft>
                <a:spcPts val="0"/>
              </a:spcAft>
              <a:buNone/>
            </a:pPr>
            <a:r>
              <a:rPr lang="ca" sz="1600">
                <a:solidFill>
                  <a:schemeClr val="dk2"/>
                </a:solidFill>
              </a:rPr>
              <a:t>Alinear</a:t>
            </a:r>
            <a:endParaRPr sz="1600">
              <a:solidFill>
                <a:schemeClr val="dk2"/>
              </a:solidFill>
            </a:endParaRPr>
          </a:p>
          <a:p>
            <a:pPr indent="0" lvl="0" marL="0" rtl="0" algn="l">
              <a:spcBef>
                <a:spcPts val="0"/>
              </a:spcBef>
              <a:spcAft>
                <a:spcPts val="0"/>
              </a:spcAft>
              <a:buNone/>
            </a:pPr>
            <a:r>
              <a:t/>
            </a:r>
            <a:endParaRPr sz="1200">
              <a:solidFill>
                <a:schemeClr val="dk2"/>
              </a:solidFill>
            </a:endParaRPr>
          </a:p>
          <a:p>
            <a:pPr indent="0" lvl="0" marL="0" rtl="0" algn="l">
              <a:spcBef>
                <a:spcPts val="0"/>
              </a:spcBef>
              <a:spcAft>
                <a:spcPts val="0"/>
              </a:spcAft>
              <a:buClr>
                <a:schemeClr val="dk1"/>
              </a:buClr>
              <a:buSzPts val="1100"/>
              <a:buFont typeface="Arial"/>
              <a:buNone/>
            </a:pPr>
            <a:r>
              <a:rPr lang="ca" sz="1200">
                <a:solidFill>
                  <a:schemeClr val="dk2"/>
                </a:solidFill>
              </a:rPr>
              <a:t>Assegura’t que els centres de les dues boles queden alineats amb el llistó</a:t>
            </a:r>
            <a:endParaRPr sz="1200">
              <a:solidFill>
                <a:schemeClr val="dk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ca"/>
              <a:t>Sortirem al pati i intentarem simular </a:t>
            </a:r>
            <a:br>
              <a:rPr lang="ca"/>
            </a:br>
            <a:r>
              <a:rPr lang="ca"/>
              <a:t>diferents tipus eclipses .</a:t>
            </a:r>
            <a:endParaRPr/>
          </a:p>
        </p:txBody>
      </p:sp>
      <p:pic>
        <p:nvPicPr>
          <p:cNvPr id="210" name="Google Shape;210;p31"/>
          <p:cNvPicPr preferRelativeResize="0"/>
          <p:nvPr/>
        </p:nvPicPr>
        <p:blipFill>
          <a:blip r:embed="rId3">
            <a:alphaModFix/>
          </a:blip>
          <a:stretch>
            <a:fillRect/>
          </a:stretch>
        </p:blipFill>
        <p:spPr>
          <a:xfrm>
            <a:off x="5022300" y="1152475"/>
            <a:ext cx="3810000" cy="3448050"/>
          </a:xfrm>
          <a:prstGeom prst="rect">
            <a:avLst/>
          </a:prstGeom>
          <a:noFill/>
          <a:ln>
            <a:noFill/>
          </a:ln>
        </p:spPr>
      </p:pic>
      <p:sp>
        <p:nvSpPr>
          <p:cNvPr id="211" name="Google Shape;211;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a"/>
              <a:t>Pràctica</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a"/>
              <a:t>Simulació d’un eclipsi solar</a:t>
            </a:r>
            <a:endParaRPr/>
          </a:p>
        </p:txBody>
      </p:sp>
      <p:pic>
        <p:nvPicPr>
          <p:cNvPr id="217" name="Google Shape;217;p32"/>
          <p:cNvPicPr preferRelativeResize="0"/>
          <p:nvPr/>
        </p:nvPicPr>
        <p:blipFill rotWithShape="1">
          <a:blip r:embed="rId3">
            <a:alphaModFix/>
          </a:blip>
          <a:srcRect b="0" l="0" r="0" t="9682"/>
          <a:stretch/>
        </p:blipFill>
        <p:spPr>
          <a:xfrm>
            <a:off x="446250" y="1211100"/>
            <a:ext cx="4326375" cy="3451049"/>
          </a:xfrm>
          <a:prstGeom prst="rect">
            <a:avLst/>
          </a:prstGeom>
          <a:noFill/>
          <a:ln>
            <a:noFill/>
          </a:ln>
        </p:spPr>
      </p:pic>
      <p:pic>
        <p:nvPicPr>
          <p:cNvPr id="218" name="Google Shape;218;p32" title="Còpia de crp500.png"/>
          <p:cNvPicPr preferRelativeResize="0"/>
          <p:nvPr/>
        </p:nvPicPr>
        <p:blipFill>
          <a:blip r:embed="rId4">
            <a:alphaModFix/>
          </a:blip>
          <a:stretch>
            <a:fillRect/>
          </a:stretch>
        </p:blipFill>
        <p:spPr>
          <a:xfrm>
            <a:off x="8784175" y="4783675"/>
            <a:ext cx="359825" cy="3598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a"/>
              <a:t>Simulació d’un eclipsi de Lluna</a:t>
            </a:r>
            <a:endParaRPr/>
          </a:p>
        </p:txBody>
      </p:sp>
      <p:sp>
        <p:nvSpPr>
          <p:cNvPr id="224" name="Google Shape;224;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b="1" lang="ca" sz="1100">
                <a:solidFill>
                  <a:schemeClr val="dk1"/>
                </a:solidFill>
              </a:rPr>
              <a:t>Invertim l’ordre.</a:t>
            </a:r>
            <a:r>
              <a:rPr lang="ca" sz="1100">
                <a:solidFill>
                  <a:schemeClr val="dk1"/>
                </a:solidFill>
              </a:rPr>
              <a:t> Quan la Lluna entra a l'ombra de la Terra, deixem de veure-la il·luminada. Amb la maqueta podem reproduir i mesurar exactament aquest fenomen.</a:t>
            </a:r>
            <a:endParaRPr sz="1100">
              <a:solidFill>
                <a:schemeClr val="dk1"/>
              </a:solidFill>
            </a:endParaRPr>
          </a:p>
          <a:p>
            <a:pPr indent="0" lvl="0" marL="0" rtl="0" algn="l">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1200"/>
              </a:spcAft>
              <a:buNone/>
            </a:pPr>
            <a:r>
              <a:rPr lang="ca" sz="1100">
                <a:solidFill>
                  <a:schemeClr val="dk1"/>
                </a:solidFill>
              </a:rPr>
              <a:t> </a:t>
            </a:r>
            <a:endParaRPr/>
          </a:p>
        </p:txBody>
      </p:sp>
      <p:pic>
        <p:nvPicPr>
          <p:cNvPr id="225" name="Google Shape;225;p33"/>
          <p:cNvPicPr preferRelativeResize="0"/>
          <p:nvPr/>
        </p:nvPicPr>
        <p:blipFill>
          <a:blip r:embed="rId3">
            <a:alphaModFix/>
          </a:blip>
          <a:stretch>
            <a:fillRect/>
          </a:stretch>
        </p:blipFill>
        <p:spPr>
          <a:xfrm>
            <a:off x="389338" y="1882825"/>
            <a:ext cx="3800475" cy="2686050"/>
          </a:xfrm>
          <a:prstGeom prst="rect">
            <a:avLst/>
          </a:prstGeom>
          <a:noFill/>
          <a:ln>
            <a:noFill/>
          </a:ln>
        </p:spPr>
      </p:pic>
      <p:pic>
        <p:nvPicPr>
          <p:cNvPr id="226" name="Google Shape;226;p33" title="Còpia de crp500.png"/>
          <p:cNvPicPr preferRelativeResize="0"/>
          <p:nvPr/>
        </p:nvPicPr>
        <p:blipFill>
          <a:blip r:embed="rId4">
            <a:alphaModFix/>
          </a:blip>
          <a:stretch>
            <a:fillRect/>
          </a:stretch>
        </p:blipFill>
        <p:spPr>
          <a:xfrm>
            <a:off x="8784175" y="4783675"/>
            <a:ext cx="359825" cy="3598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0" name="Shape 230"/>
        <p:cNvGrpSpPr/>
        <p:nvPr/>
      </p:nvGrpSpPr>
      <p:grpSpPr>
        <a:xfrm>
          <a:off x="0" y="0"/>
          <a:ext cx="0" cy="0"/>
          <a:chOff x="0" y="0"/>
          <a:chExt cx="0" cy="0"/>
        </a:xfrm>
      </p:grpSpPr>
      <p:sp>
        <p:nvSpPr>
          <p:cNvPr id="231" name="Google Shape;231;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a"/>
              <a:t>Justificació de l’escala</a:t>
            </a:r>
            <a:endParaRPr/>
          </a:p>
        </p:txBody>
      </p:sp>
      <p:sp>
        <p:nvSpPr>
          <p:cNvPr id="232" name="Google Shape;232;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b="1" lang="ca" sz="1100">
                <a:solidFill>
                  <a:schemeClr val="dk1"/>
                </a:solidFill>
              </a:rPr>
              <a:t>Què ens diu l'escala?</a:t>
            </a:r>
            <a:endParaRPr b="1" sz="1100">
              <a:solidFill>
                <a:schemeClr val="dk1"/>
              </a:solidFill>
            </a:endParaRPr>
          </a:p>
          <a:p>
            <a:pPr indent="0" lvl="0" marL="0" rtl="0" algn="l">
              <a:spcBef>
                <a:spcPts val="1200"/>
              </a:spcBef>
              <a:spcAft>
                <a:spcPts val="0"/>
              </a:spcAft>
              <a:buClr>
                <a:schemeClr val="dk1"/>
              </a:buClr>
              <a:buSzPts val="1100"/>
              <a:buFont typeface="Arial"/>
              <a:buNone/>
            </a:pPr>
            <a:r>
              <a:rPr lang="ca" sz="1100">
                <a:solidFill>
                  <a:schemeClr val="dk1"/>
                </a:solidFill>
              </a:rPr>
              <a:t>Cada centímetre de la maqueta equival a aproximadament </a:t>
            </a:r>
            <a:r>
              <a:rPr b="1" lang="ca" sz="1100">
                <a:solidFill>
                  <a:schemeClr val="dk1"/>
                </a:solidFill>
              </a:rPr>
              <a:t>3.844 km</a:t>
            </a:r>
            <a:r>
              <a:rPr lang="ca" sz="1100">
                <a:solidFill>
                  <a:schemeClr val="dk1"/>
                </a:solidFill>
              </a:rPr>
              <a:t> en la realitat. Aquesta proporció ens permet veure amb els propis ulls com de petita és la Lluna en comparació amb la distància que la separa de la Terra.</a:t>
            </a:r>
            <a:endParaRPr sz="1100">
              <a:solidFill>
                <a:schemeClr val="dk1"/>
              </a:solidFill>
            </a:endParaRPr>
          </a:p>
          <a:p>
            <a:pPr indent="0" lvl="0" marL="0" rtl="0" algn="l">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0"/>
              </a:spcAft>
              <a:buNone/>
            </a:pPr>
            <a:r>
              <a:t/>
            </a:r>
            <a:endParaRPr b="1" sz="1100">
              <a:solidFill>
                <a:schemeClr val="dk1"/>
              </a:solidFill>
            </a:endParaRPr>
          </a:p>
          <a:p>
            <a:pPr indent="0" lvl="0" marL="0" rtl="0" algn="l">
              <a:spcBef>
                <a:spcPts val="1200"/>
              </a:spcBef>
              <a:spcAft>
                <a:spcPts val="1200"/>
              </a:spcAft>
              <a:buNone/>
            </a:pPr>
            <a:r>
              <a:t/>
            </a:r>
            <a:endParaRPr/>
          </a:p>
        </p:txBody>
      </p:sp>
      <p:pic>
        <p:nvPicPr>
          <p:cNvPr id="233" name="Google Shape;233;p34"/>
          <p:cNvPicPr preferRelativeResize="0"/>
          <p:nvPr/>
        </p:nvPicPr>
        <p:blipFill>
          <a:blip r:embed="rId3">
            <a:alphaModFix/>
          </a:blip>
          <a:stretch>
            <a:fillRect/>
          </a:stretch>
        </p:blipFill>
        <p:spPr>
          <a:xfrm>
            <a:off x="2185700" y="2181650"/>
            <a:ext cx="4174075" cy="390100"/>
          </a:xfrm>
          <a:prstGeom prst="rect">
            <a:avLst/>
          </a:prstGeom>
          <a:noFill/>
          <a:ln>
            <a:noFill/>
          </a:ln>
        </p:spPr>
      </p:pic>
      <p:pic>
        <p:nvPicPr>
          <p:cNvPr id="234" name="Google Shape;234;p34"/>
          <p:cNvPicPr preferRelativeResize="0"/>
          <p:nvPr/>
        </p:nvPicPr>
        <p:blipFill>
          <a:blip r:embed="rId4">
            <a:alphaModFix/>
          </a:blip>
          <a:stretch>
            <a:fillRect/>
          </a:stretch>
        </p:blipFill>
        <p:spPr>
          <a:xfrm>
            <a:off x="1052500" y="2712538"/>
            <a:ext cx="6057900" cy="1743075"/>
          </a:xfrm>
          <a:prstGeom prst="rect">
            <a:avLst/>
          </a:prstGeom>
          <a:noFill/>
          <a:ln>
            <a:noFill/>
          </a:ln>
        </p:spPr>
      </p:pic>
      <p:pic>
        <p:nvPicPr>
          <p:cNvPr id="235" name="Google Shape;235;p34" title="Còpia de crp500.png"/>
          <p:cNvPicPr preferRelativeResize="0"/>
          <p:nvPr/>
        </p:nvPicPr>
        <p:blipFill>
          <a:blip r:embed="rId5">
            <a:alphaModFix/>
          </a:blip>
          <a:stretch>
            <a:fillRect/>
          </a:stretch>
        </p:blipFill>
        <p:spPr>
          <a:xfrm>
            <a:off x="8784175" y="4783675"/>
            <a:ext cx="359825" cy="3598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a"/>
              <a:t>Justificació de l’escala</a:t>
            </a:r>
            <a:endParaRPr/>
          </a:p>
        </p:txBody>
      </p:sp>
      <p:sp>
        <p:nvSpPr>
          <p:cNvPr id="241" name="Google Shape;241;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b="1" lang="ca" sz="1100">
                <a:solidFill>
                  <a:schemeClr val="dk1"/>
                </a:solidFill>
              </a:rPr>
              <a:t>Què ens diu l'escala?</a:t>
            </a:r>
            <a:endParaRPr b="1" sz="1100">
              <a:solidFill>
                <a:schemeClr val="dk1"/>
              </a:solidFill>
            </a:endParaRPr>
          </a:p>
          <a:p>
            <a:pPr indent="0" lvl="0" marL="0" rtl="0" algn="l">
              <a:spcBef>
                <a:spcPts val="1200"/>
              </a:spcBef>
              <a:spcAft>
                <a:spcPts val="0"/>
              </a:spcAft>
              <a:buClr>
                <a:schemeClr val="dk1"/>
              </a:buClr>
              <a:buSzPts val="1100"/>
              <a:buFont typeface="Arial"/>
              <a:buNone/>
            </a:pPr>
            <a:r>
              <a:rPr lang="ca" sz="1100">
                <a:solidFill>
                  <a:schemeClr val="dk1"/>
                </a:solidFill>
              </a:rPr>
              <a:t>Cada centímetre de la maqueta equival a aproximadament </a:t>
            </a:r>
            <a:r>
              <a:rPr b="1" lang="ca" sz="1100">
                <a:solidFill>
                  <a:schemeClr val="dk1"/>
                </a:solidFill>
              </a:rPr>
              <a:t>3.200 km</a:t>
            </a:r>
            <a:r>
              <a:rPr lang="ca" sz="1100">
                <a:solidFill>
                  <a:schemeClr val="dk1"/>
                </a:solidFill>
              </a:rPr>
              <a:t> en la realitat. Aquesta proporció ens permet veure amb els propis ulls com de petita és la Lluna en comparació amb la distància que la separa de la Terra.</a:t>
            </a:r>
            <a:endParaRPr sz="1100">
              <a:solidFill>
                <a:schemeClr val="dk1"/>
              </a:solidFill>
            </a:endParaRPr>
          </a:p>
          <a:p>
            <a:pPr indent="0" lvl="0" marL="0" rtl="0" algn="l">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0"/>
              </a:spcAft>
              <a:buNone/>
            </a:pPr>
            <a:r>
              <a:t/>
            </a:r>
            <a:endParaRPr b="1" sz="1100">
              <a:solidFill>
                <a:schemeClr val="dk1"/>
              </a:solidFill>
            </a:endParaRPr>
          </a:p>
          <a:p>
            <a:pPr indent="0" lvl="0" marL="0" rtl="0" algn="l">
              <a:spcBef>
                <a:spcPts val="1200"/>
              </a:spcBef>
              <a:spcAft>
                <a:spcPts val="1200"/>
              </a:spcAft>
              <a:buNone/>
            </a:pPr>
            <a:r>
              <a:t/>
            </a:r>
            <a:endParaRPr/>
          </a:p>
        </p:txBody>
      </p:sp>
      <p:pic>
        <p:nvPicPr>
          <p:cNvPr id="242" name="Google Shape;242;p35"/>
          <p:cNvPicPr preferRelativeResize="0"/>
          <p:nvPr/>
        </p:nvPicPr>
        <p:blipFill>
          <a:blip r:embed="rId3">
            <a:alphaModFix/>
          </a:blip>
          <a:stretch>
            <a:fillRect/>
          </a:stretch>
        </p:blipFill>
        <p:spPr>
          <a:xfrm>
            <a:off x="2185700" y="2181650"/>
            <a:ext cx="4174075" cy="390100"/>
          </a:xfrm>
          <a:prstGeom prst="rect">
            <a:avLst/>
          </a:prstGeom>
          <a:noFill/>
          <a:ln>
            <a:noFill/>
          </a:ln>
        </p:spPr>
      </p:pic>
      <p:pic>
        <p:nvPicPr>
          <p:cNvPr id="243" name="Google Shape;243;p35"/>
          <p:cNvPicPr preferRelativeResize="0"/>
          <p:nvPr/>
        </p:nvPicPr>
        <p:blipFill>
          <a:blip r:embed="rId4">
            <a:alphaModFix/>
          </a:blip>
          <a:stretch>
            <a:fillRect/>
          </a:stretch>
        </p:blipFill>
        <p:spPr>
          <a:xfrm>
            <a:off x="1052500" y="2712538"/>
            <a:ext cx="6057900" cy="1743075"/>
          </a:xfrm>
          <a:prstGeom prst="rect">
            <a:avLst/>
          </a:prstGeom>
          <a:noFill/>
          <a:ln>
            <a:noFill/>
          </a:ln>
        </p:spPr>
      </p:pic>
      <p:pic>
        <p:nvPicPr>
          <p:cNvPr id="244" name="Google Shape;244;p35" title="Còpia de crp500.png"/>
          <p:cNvPicPr preferRelativeResize="0"/>
          <p:nvPr/>
        </p:nvPicPr>
        <p:blipFill>
          <a:blip r:embed="rId5">
            <a:alphaModFix/>
          </a:blip>
          <a:stretch>
            <a:fillRect/>
          </a:stretch>
        </p:blipFill>
        <p:spPr>
          <a:xfrm>
            <a:off x="8784175" y="4783675"/>
            <a:ext cx="359825" cy="359825"/>
          </a:xfrm>
          <a:prstGeom prst="rect">
            <a:avLst/>
          </a:prstGeom>
          <a:noFill/>
          <a:ln>
            <a:noFill/>
          </a:ln>
        </p:spPr>
      </p:pic>
      <p:pic>
        <p:nvPicPr>
          <p:cNvPr id="245" name="Google Shape;245;p35"/>
          <p:cNvPicPr preferRelativeResize="0"/>
          <p:nvPr/>
        </p:nvPicPr>
        <p:blipFill>
          <a:blip r:embed="rId6">
            <a:alphaModFix/>
          </a:blip>
          <a:stretch>
            <a:fillRect/>
          </a:stretch>
        </p:blipFill>
        <p:spPr>
          <a:xfrm>
            <a:off x="274305" y="2197396"/>
            <a:ext cx="8400000" cy="225217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9" name="Shape 249"/>
        <p:cNvGrpSpPr/>
        <p:nvPr/>
      </p:nvGrpSpPr>
      <p:grpSpPr>
        <a:xfrm>
          <a:off x="0" y="0"/>
          <a:ext cx="0" cy="0"/>
          <a:chOff x="0" y="0"/>
          <a:chExt cx="0" cy="0"/>
        </a:xfrm>
      </p:grpSpPr>
      <p:pic>
        <p:nvPicPr>
          <p:cNvPr id="250" name="Google Shape;250;p36"/>
          <p:cNvPicPr preferRelativeResize="0"/>
          <p:nvPr/>
        </p:nvPicPr>
        <p:blipFill>
          <a:blip r:embed="rId3">
            <a:alphaModFix/>
          </a:blip>
          <a:stretch>
            <a:fillRect/>
          </a:stretch>
        </p:blipFill>
        <p:spPr>
          <a:xfrm>
            <a:off x="415325" y="2265200"/>
            <a:ext cx="7905475" cy="2258700"/>
          </a:xfrm>
          <a:prstGeom prst="rect">
            <a:avLst/>
          </a:prstGeom>
          <a:noFill/>
          <a:ln>
            <a:noFill/>
          </a:ln>
        </p:spPr>
      </p:pic>
      <p:sp>
        <p:nvSpPr>
          <p:cNvPr id="251" name="Google Shape;251;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a"/>
              <a:t>Els càlculs de l’escala</a:t>
            </a:r>
            <a:endParaRPr/>
          </a:p>
        </p:txBody>
      </p:sp>
      <p:sp>
        <p:nvSpPr>
          <p:cNvPr id="252" name="Google Shape;252;p36"/>
          <p:cNvSpPr txBox="1"/>
          <p:nvPr/>
        </p:nvSpPr>
        <p:spPr>
          <a:xfrm>
            <a:off x="568175" y="1098975"/>
            <a:ext cx="7814100" cy="1199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ca" sz="1100">
                <a:solidFill>
                  <a:schemeClr val="dk1"/>
                </a:solidFill>
              </a:rPr>
              <a:t>A partir de la distància real Terra–Lluna (384.400 km) i una distància a la maqueta de 100 cm, apliquem un factor de conversió per obtenir les mides proporcionals de cada cos. El resultat: la Terra mesura </a:t>
            </a:r>
            <a:r>
              <a:rPr b="1" lang="ca" sz="1100">
                <a:solidFill>
                  <a:schemeClr val="dk1"/>
                </a:solidFill>
              </a:rPr>
              <a:t>3,3 cm</a:t>
            </a:r>
            <a:r>
              <a:rPr lang="ca" sz="1100">
                <a:solidFill>
                  <a:schemeClr val="dk1"/>
                </a:solidFill>
              </a:rPr>
              <a:t> i la Lluna </a:t>
            </a:r>
            <a:r>
              <a:rPr b="1" lang="ca" sz="1100">
                <a:solidFill>
                  <a:schemeClr val="dk1"/>
                </a:solidFill>
              </a:rPr>
              <a:t>0,9 cm</a:t>
            </a:r>
            <a:r>
              <a:rPr lang="ca" sz="1100">
                <a:solidFill>
                  <a:schemeClr val="dk1"/>
                </a:solidFill>
              </a:rPr>
              <a:t> a la maqueta.</a:t>
            </a:r>
            <a:endParaRPr sz="1100">
              <a:solidFill>
                <a:schemeClr val="dk1"/>
              </a:solidFill>
            </a:endParaRPr>
          </a:p>
          <a:p>
            <a:pPr indent="0" lvl="0" marL="0" rtl="0" algn="l">
              <a:spcBef>
                <a:spcPts val="1200"/>
              </a:spcBef>
              <a:spcAft>
                <a:spcPts val="0"/>
              </a:spcAft>
              <a:buNone/>
            </a:pPr>
            <a:r>
              <a:t/>
            </a:r>
            <a:endParaRPr sz="1800">
              <a:solidFill>
                <a:schemeClr val="dk2"/>
              </a:solidFill>
            </a:endParaRPr>
          </a:p>
        </p:txBody>
      </p:sp>
      <p:pic>
        <p:nvPicPr>
          <p:cNvPr id="253" name="Google Shape;253;p36" title="Còpia de crp500.png"/>
          <p:cNvPicPr preferRelativeResize="0"/>
          <p:nvPr/>
        </p:nvPicPr>
        <p:blipFill>
          <a:blip r:embed="rId4">
            <a:alphaModFix/>
          </a:blip>
          <a:stretch>
            <a:fillRect/>
          </a:stretch>
        </p:blipFill>
        <p:spPr>
          <a:xfrm>
            <a:off x="8784175" y="4783675"/>
            <a:ext cx="359825" cy="3598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a"/>
              <a:t>Observació important sobre la maqueta</a:t>
            </a:r>
            <a:endParaRPr/>
          </a:p>
        </p:txBody>
      </p:sp>
      <p:pic>
        <p:nvPicPr>
          <p:cNvPr id="259" name="Google Shape;259;p37"/>
          <p:cNvPicPr preferRelativeResize="0"/>
          <p:nvPr/>
        </p:nvPicPr>
        <p:blipFill>
          <a:blip r:embed="rId3">
            <a:alphaModFix/>
          </a:blip>
          <a:stretch>
            <a:fillRect/>
          </a:stretch>
        </p:blipFill>
        <p:spPr>
          <a:xfrm>
            <a:off x="152400" y="1678500"/>
            <a:ext cx="8839201" cy="1500871"/>
          </a:xfrm>
          <a:prstGeom prst="rect">
            <a:avLst/>
          </a:prstGeom>
          <a:noFill/>
          <a:ln>
            <a:noFill/>
          </a:ln>
        </p:spPr>
      </p:pic>
      <p:pic>
        <p:nvPicPr>
          <p:cNvPr id="260" name="Google Shape;260;p37" title="Còpia de crp500.png"/>
          <p:cNvPicPr preferRelativeResize="0"/>
          <p:nvPr/>
        </p:nvPicPr>
        <p:blipFill>
          <a:blip r:embed="rId4">
            <a:alphaModFix/>
          </a:blip>
          <a:stretch>
            <a:fillRect/>
          </a:stretch>
        </p:blipFill>
        <p:spPr>
          <a:xfrm>
            <a:off x="8784175" y="4783675"/>
            <a:ext cx="359825" cy="3598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a"/>
              <a:t>RECURSOS VARIS</a:t>
            </a:r>
            <a:endParaRPr/>
          </a:p>
        </p:txBody>
      </p:sp>
      <p:sp>
        <p:nvSpPr>
          <p:cNvPr id="266" name="Google Shape;266;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ca"/>
              <a:t>Video: impacte sol primavera / hivern (inclinació rajos)</a:t>
            </a:r>
            <a:br>
              <a:rPr lang="ca"/>
            </a:br>
            <a:r>
              <a:rPr lang="ca" u="sng">
                <a:solidFill>
                  <a:schemeClr val="hlink"/>
                </a:solidFill>
                <a:hlinkClick r:id="rId3"/>
              </a:rPr>
              <a:t>https://beteve.cat/medi-ambient/sensacio-escalfor-primavera-hivern-20-graus/</a:t>
            </a:r>
            <a:endParaRPr/>
          </a:p>
          <a:p>
            <a:pPr indent="0" lvl="0" marL="0" rtl="0" algn="l">
              <a:spcBef>
                <a:spcPts val="1200"/>
              </a:spcBef>
              <a:spcAft>
                <a:spcPts val="120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a"/>
              <a:t>TEOREMA DE TALES</a:t>
            </a:r>
            <a:endParaRPr/>
          </a:p>
        </p:txBody>
      </p:sp>
      <p:sp>
        <p:nvSpPr>
          <p:cNvPr id="272" name="Google Shape;272;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ca"/>
              <a:t>Ens explica com poden ser possibles els eclipsis totals de Sol, donada la casualitat de que la lluna té un diàmetre 400 vegades més petit que el Sol, però també està situada aproximadament 400 vegades més a prop de la Terra que el Sol.</a:t>
            </a:r>
            <a:endParaRPr/>
          </a:p>
          <a:p>
            <a:pPr indent="0" lvl="0" marL="0" rtl="0" algn="l">
              <a:spcBef>
                <a:spcPts val="1200"/>
              </a:spcBef>
              <a:spcAft>
                <a:spcPts val="120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78" name="Google Shape;278;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79" name="Google Shape;279;p40" title="image (2).png"/>
          <p:cNvPicPr preferRelativeResize="0"/>
          <p:nvPr/>
        </p:nvPicPr>
        <p:blipFill>
          <a:blip r:embed="rId3">
            <a:alphaModFix/>
          </a:blip>
          <a:stretch>
            <a:fillRect/>
          </a:stretch>
        </p:blipFill>
        <p:spPr>
          <a:xfrm>
            <a:off x="41662" y="0"/>
            <a:ext cx="9060677" cy="5143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85" name="Google Shape;285;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86" name="Google Shape;286;p41" title="image (3).png"/>
          <p:cNvPicPr preferRelativeResize="0"/>
          <p:nvPr/>
        </p:nvPicPr>
        <p:blipFill>
          <a:blip r:embed="rId3">
            <a:alphaModFix/>
          </a:blip>
          <a:stretch>
            <a:fillRect/>
          </a:stretch>
        </p:blipFill>
        <p:spPr>
          <a:xfrm>
            <a:off x="156700" y="-138900"/>
            <a:ext cx="8742325" cy="54765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0" name="Shape 290"/>
        <p:cNvGrpSpPr/>
        <p:nvPr/>
      </p:nvGrpSpPr>
      <p:grpSpPr>
        <a:xfrm>
          <a:off x="0" y="0"/>
          <a:ext cx="0" cy="0"/>
          <a:chOff x="0" y="0"/>
          <a:chExt cx="0" cy="0"/>
        </a:xfrm>
      </p:grpSpPr>
      <p:sp>
        <p:nvSpPr>
          <p:cNvPr id="291" name="Google Shape;291;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92" name="Google Shape;292;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93" name="Google Shape;293;p42" title="image (4).png"/>
          <p:cNvPicPr preferRelativeResize="0"/>
          <p:nvPr/>
        </p:nvPicPr>
        <p:blipFill rotWithShape="1">
          <a:blip r:embed="rId3">
            <a:alphaModFix/>
          </a:blip>
          <a:srcRect b="20419" l="1150" r="-1150" t="-3290"/>
          <a:stretch/>
        </p:blipFill>
        <p:spPr>
          <a:xfrm>
            <a:off x="311700" y="191125"/>
            <a:ext cx="7903443" cy="49523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