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2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2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1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19.xml.rels" ContentType="application/vnd.openxmlformats-package.relationships+xml"/>
  <Override PartName="/ppt/slides/_rels/slide4.xml.rels" ContentType="application/vnd.openxmlformats-package.relationships+xml"/>
  <Override PartName="/ppt/slides/_rels/slide18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17.xml.rels" ContentType="application/vnd.openxmlformats-package.relationships+xml"/>
  <Override PartName="/ppt/slides/_rels/slide3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</p:sld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</p:sldIdLst>
  <p:sldSz cx="9144000" cy="51435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" Target="slides/slide1.xml"/><Relationship Id="rId16" Type="http://schemas.openxmlformats.org/officeDocument/2006/relationships/slide" Target="slides/slide2.xml"/><Relationship Id="rId17" Type="http://schemas.openxmlformats.org/officeDocument/2006/relationships/slide" Target="slides/slide3.xml"/><Relationship Id="rId18" Type="http://schemas.openxmlformats.org/officeDocument/2006/relationships/slide" Target="slides/slide4.xml"/><Relationship Id="rId19" Type="http://schemas.openxmlformats.org/officeDocument/2006/relationships/slide" Target="slides/slide5.xml"/><Relationship Id="rId20" Type="http://schemas.openxmlformats.org/officeDocument/2006/relationships/slide" Target="slides/slide6.xml"/><Relationship Id="rId21" Type="http://schemas.openxmlformats.org/officeDocument/2006/relationships/slide" Target="slides/slide7.xml"/><Relationship Id="rId22" Type="http://schemas.openxmlformats.org/officeDocument/2006/relationships/slide" Target="slides/slide8.xml"/><Relationship Id="rId23" Type="http://schemas.openxmlformats.org/officeDocument/2006/relationships/slide" Target="slides/slide9.xml"/><Relationship Id="rId24" Type="http://schemas.openxmlformats.org/officeDocument/2006/relationships/slide" Target="slides/slide10.xml"/><Relationship Id="rId25" Type="http://schemas.openxmlformats.org/officeDocument/2006/relationships/slide" Target="slides/slide11.xml"/><Relationship Id="rId26" Type="http://schemas.openxmlformats.org/officeDocument/2006/relationships/slide" Target="slides/slide12.xml"/><Relationship Id="rId27" Type="http://schemas.openxmlformats.org/officeDocument/2006/relationships/slide" Target="slides/slide13.xml"/><Relationship Id="rId28" Type="http://schemas.openxmlformats.org/officeDocument/2006/relationships/slide" Target="slides/slide14.xml"/><Relationship Id="rId29" Type="http://schemas.openxmlformats.org/officeDocument/2006/relationships/slide" Target="slides/slide15.xml"/><Relationship Id="rId30" Type="http://schemas.openxmlformats.org/officeDocument/2006/relationships/slide" Target="slides/slide16.xml"/><Relationship Id="rId31" Type="http://schemas.openxmlformats.org/officeDocument/2006/relationships/slide" Target="slides/slide17.xml"/><Relationship Id="rId32" Type="http://schemas.openxmlformats.org/officeDocument/2006/relationships/slide" Target="slides/slide18.xml"/><Relationship Id="rId33" Type="http://schemas.openxmlformats.org/officeDocument/2006/relationships/slide" Target="slides/slide19.xml"/><Relationship Id="rId3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OBJECT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WO_OBJECTS_AND_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467712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311760" y="293652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OBJECT_AND_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467712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4677120" y="293652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WO_OBJECTS_OV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467712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311760" y="2936520"/>
            <a:ext cx="851976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OBJECT_OV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76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311760" y="2936520"/>
            <a:ext cx="851976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FOUR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712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311760" y="293652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/>
          </p:nvPr>
        </p:nvSpPr>
        <p:spPr>
          <a:xfrm>
            <a:off x="4677120" y="293652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B00BE8E-28B0-47D4-A277-9AA60DEBE7B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/>
          </p:nvPr>
        </p:nvSpPr>
        <p:spPr>
          <a:xfrm>
            <a:off x="467712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1976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1976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1976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274284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333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3192480" y="1152360"/>
            <a:ext cx="274284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333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6073200" y="1152360"/>
            <a:ext cx="274284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333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body"/>
          </p:nvPr>
        </p:nvSpPr>
        <p:spPr>
          <a:xfrm>
            <a:off x="311760" y="2936880"/>
            <a:ext cx="274284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333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6"/>
          <p:cNvSpPr>
            <a:spLocks noGrp="1"/>
          </p:cNvSpPr>
          <p:nvPr>
            <p:ph type="body"/>
          </p:nvPr>
        </p:nvSpPr>
        <p:spPr>
          <a:xfrm>
            <a:off x="3192480" y="2936880"/>
            <a:ext cx="274284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333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7"/>
          <p:cNvSpPr>
            <a:spLocks noGrp="1"/>
          </p:cNvSpPr>
          <p:nvPr>
            <p:ph type="body"/>
          </p:nvPr>
        </p:nvSpPr>
        <p:spPr>
          <a:xfrm>
            <a:off x="6073200" y="2936880"/>
            <a:ext cx="274284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333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dt" idx="1"/>
          </p:nvPr>
        </p:nvSpPr>
        <p:spPr>
          <a:xfrm>
            <a:off x="4572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ftr" idx="2"/>
          </p:nvPr>
        </p:nvSpPr>
        <p:spPr>
          <a:xfrm>
            <a:off x="3124080" y="4767120"/>
            <a:ext cx="289512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sldNum" idx="3"/>
          </p:nvPr>
        </p:nvSpPr>
        <p:spPr>
          <a:xfrm>
            <a:off x="655308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a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E740A20-8832-4C47-BBBD-DF0476CFE6F0}" type="slidenum">
              <a:rPr b="0" lang="ca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3.png"/><Relationship Id="rId5" Type="http://schemas.openxmlformats.org/officeDocument/2006/relationships/image" Target="../media/image3.png"/><Relationship Id="rId6" Type="http://schemas.openxmlformats.org/officeDocument/2006/relationships/image" Target="../media/image3.png"/><Relationship Id="rId7" Type="http://schemas.openxmlformats.org/officeDocument/2006/relationships/image" Target="../media/image3.png"/><Relationship Id="rId8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7;p1"/>
          <p:cNvSpPr/>
          <p:nvPr/>
        </p:nvSpPr>
        <p:spPr>
          <a:xfrm>
            <a:off x="381240" y="42444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Google Shape;68;p1"/>
          <p:cNvSpPr/>
          <p:nvPr/>
        </p:nvSpPr>
        <p:spPr>
          <a:xfrm>
            <a:off x="468360" y="347040"/>
            <a:ext cx="8155080" cy="62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3300" spc="-1" strike="noStrike">
                <a:solidFill>
                  <a:srgbClr val="000000"/>
                </a:solidFill>
                <a:latin typeface="Arial"/>
                <a:ea typeface="Arial"/>
              </a:rPr>
              <a:t>Matemàtiques A (Aplicades / PD)</a:t>
            </a:r>
            <a:endParaRPr b="0" lang="en-US" sz="3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Google Shape;69;p1"/>
          <p:cNvSpPr/>
          <p:nvPr/>
        </p:nvSpPr>
        <p:spPr>
          <a:xfrm>
            <a:off x="955080" y="3420000"/>
            <a:ext cx="7504560" cy="100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4t ESO A (Aula A309)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  <a:ea typeface="Arial"/>
              </a:rPr>
              <a:t>CURS 2026 - 2027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138;g3f9cb86e79b_0_76"/>
          <p:cNvSpPr/>
          <p:nvPr/>
        </p:nvSpPr>
        <p:spPr>
          <a:xfrm>
            <a:off x="207360" y="101160"/>
            <a:ext cx="8665920" cy="110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ca" sz="4400" spc="-1" strike="noStrike">
                <a:solidFill>
                  <a:srgbClr val="0070c0"/>
                </a:solidFill>
                <a:latin typeface="Calibri"/>
                <a:ea typeface="Calibri"/>
              </a:rPr>
              <a:t>AVALUACIÓ: Avaluar per a aprendre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Google Shape;140;g3f9cb86e79b_0_76"/>
          <p:cNvSpPr/>
          <p:nvPr/>
        </p:nvSpPr>
        <p:spPr>
          <a:xfrm>
            <a:off x="404640" y="1119960"/>
            <a:ext cx="8271720" cy="257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marL="457200" algn="just">
              <a:lnSpc>
                <a:spcPct val="150000"/>
              </a:lnSpc>
              <a:tabLst>
                <a:tab algn="l" pos="0"/>
              </a:tabLst>
            </a:pPr>
            <a:r>
              <a:rPr b="1" lang="ca" sz="2200" spc="-1" strike="noStrike">
                <a:solidFill>
                  <a:srgbClr val="0000ff"/>
                </a:solidFill>
                <a:latin typeface="Calibri"/>
                <a:ea typeface="Calibri"/>
              </a:rPr>
              <a:t>Què valorem?</a:t>
            </a:r>
            <a:r>
              <a:rPr b="1" lang="ca" sz="2200" spc="-1" strike="noStrike">
                <a:solidFill>
                  <a:schemeClr val="dk1"/>
                </a:solidFill>
                <a:latin typeface="Calibri"/>
                <a:ea typeface="Calibri"/>
              </a:rPr>
              <a:t> </a:t>
            </a:r>
            <a:r>
              <a:rPr b="0" lang="ca" sz="2200" spc="-1" strike="noStrike">
                <a:solidFill>
                  <a:schemeClr val="dk1"/>
                </a:solidFill>
                <a:latin typeface="Calibri"/>
                <a:ea typeface="Calibri"/>
              </a:rPr>
              <a:t>L’esforç, l’evolució, l’autonomia, l’actitud, la participació activa i el que cada alumne/a va assolint.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457200" algn="just">
              <a:lnSpc>
                <a:spcPct val="150000"/>
              </a:lnSpc>
              <a:tabLst>
                <a:tab algn="l" pos="0"/>
              </a:tabLst>
            </a:pPr>
            <a:endParaRPr b="0" lang="en-US" sz="700" spc="-1" strike="noStrike">
              <a:solidFill>
                <a:srgbClr val="000000"/>
              </a:solidFill>
              <a:latin typeface="Arial"/>
            </a:endParaRPr>
          </a:p>
          <a:p>
            <a:pPr marL="457200" algn="just">
              <a:lnSpc>
                <a:spcPct val="150000"/>
              </a:lnSpc>
              <a:tabLst>
                <a:tab algn="l" pos="0"/>
              </a:tabLst>
            </a:pPr>
            <a:r>
              <a:rPr b="1" lang="ca" sz="2200" spc="-1" strike="noStrike">
                <a:solidFill>
                  <a:srgbClr val="0000ff"/>
                </a:solidFill>
                <a:latin typeface="Calibri"/>
                <a:ea typeface="Calibri"/>
              </a:rPr>
              <a:t>Com observem? </a:t>
            </a:r>
            <a:r>
              <a:rPr b="0" lang="ca" sz="2200" spc="-1" strike="noStrike">
                <a:solidFill>
                  <a:schemeClr val="dk1"/>
                </a:solidFill>
                <a:latin typeface="Calibri"/>
                <a:ea typeface="Calibri"/>
              </a:rPr>
              <a:t>Mitjançant tasques, projectes, proves escrites, observació diària, participació en concursos matemàtics i diàleg.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marL="457200" algn="just">
              <a:lnSpc>
                <a:spcPct val="150000"/>
              </a:lnSpc>
              <a:tabLst>
                <a:tab algn="l" pos="0"/>
              </a:tabLst>
            </a:pPr>
            <a:endParaRPr b="0" lang="en-US" sz="700" spc="-1" strike="noStrike">
              <a:solidFill>
                <a:srgbClr val="000000"/>
              </a:solidFill>
              <a:latin typeface="Arial"/>
            </a:endParaRPr>
          </a:p>
          <a:p>
            <a:pPr marL="457200" algn="just">
              <a:lnSpc>
                <a:spcPct val="150000"/>
              </a:lnSpc>
              <a:tabLst>
                <a:tab algn="l" pos="0"/>
              </a:tabLst>
            </a:pPr>
            <a:r>
              <a:rPr b="1" lang="ca" sz="2200" spc="-1" strike="noStrike">
                <a:solidFill>
                  <a:srgbClr val="0000ff"/>
                </a:solidFill>
                <a:latin typeface="Calibri"/>
                <a:ea typeface="Calibri"/>
              </a:rPr>
              <a:t>Com informem?</a:t>
            </a:r>
            <a:r>
              <a:rPr b="0" lang="ca" sz="2200" spc="-1" strike="noStrike">
                <a:solidFill>
                  <a:schemeClr val="dk1"/>
                </a:solidFill>
                <a:latin typeface="Calibri"/>
                <a:ea typeface="Calibri"/>
              </a:rPr>
              <a:t> Mitjançant reunions, entrevistes, informes i comunicació habitual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  <a:tabLst>
                <a:tab algn="l" pos="0"/>
              </a:tabLst>
            </a:pP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8" name="Google Shape;141;g3f9cb86e79b_0_76" descr=""/>
          <p:cNvPicPr/>
          <p:nvPr/>
        </p:nvPicPr>
        <p:blipFill>
          <a:blip r:embed="rId1"/>
          <a:stretch/>
        </p:blipFill>
        <p:spPr>
          <a:xfrm>
            <a:off x="250200" y="1222560"/>
            <a:ext cx="556920" cy="499680"/>
          </a:xfrm>
          <a:prstGeom prst="rect">
            <a:avLst/>
          </a:prstGeom>
          <a:ln w="0">
            <a:noFill/>
          </a:ln>
        </p:spPr>
      </p:pic>
      <p:pic>
        <p:nvPicPr>
          <p:cNvPr id="99" name="Google Shape;142;g3f9cb86e79b_0_76" descr=""/>
          <p:cNvPicPr/>
          <p:nvPr/>
        </p:nvPicPr>
        <p:blipFill>
          <a:blip r:embed="rId2"/>
          <a:stretch/>
        </p:blipFill>
        <p:spPr>
          <a:xfrm>
            <a:off x="250920" y="2321640"/>
            <a:ext cx="555120" cy="499680"/>
          </a:xfrm>
          <a:prstGeom prst="rect">
            <a:avLst/>
          </a:prstGeom>
          <a:ln w="0">
            <a:noFill/>
          </a:ln>
        </p:spPr>
      </p:pic>
      <p:pic>
        <p:nvPicPr>
          <p:cNvPr id="100" name="Google Shape;143;g3f9cb86e79b_0_76" descr=""/>
          <p:cNvPicPr/>
          <p:nvPr/>
        </p:nvPicPr>
        <p:blipFill>
          <a:blip r:embed="rId3"/>
          <a:stretch/>
        </p:blipFill>
        <p:spPr>
          <a:xfrm>
            <a:off x="246600" y="3421080"/>
            <a:ext cx="564120" cy="514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48;g3f9cb86e79b_0_85"/>
          <p:cNvSpPr/>
          <p:nvPr/>
        </p:nvSpPr>
        <p:spPr>
          <a:xfrm>
            <a:off x="207360" y="101160"/>
            <a:ext cx="8665920" cy="110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ca" sz="3900" spc="-1" strike="noStrike">
                <a:solidFill>
                  <a:srgbClr val="0070c0"/>
                </a:solidFill>
                <a:latin typeface="Calibri"/>
                <a:ea typeface="Calibri"/>
              </a:rPr>
              <a:t>AVALUACIÓ: Avaluar per a aprendre</a:t>
            </a:r>
            <a:endParaRPr b="0" lang="en-US" sz="3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1"/>
          <p:cNvSpPr>
            <a:spLocks noGrp="1"/>
          </p:cNvSpPr>
          <p:nvPr>
            <p:ph type="sldNum" idx="4"/>
          </p:nvPr>
        </p:nvSpPr>
        <p:spPr>
          <a:xfrm>
            <a:off x="6553080" y="3575520"/>
            <a:ext cx="2133360" cy="20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a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38BA0A1-4796-4E5D-9309-35916FEA3D74}" type="slidenum">
              <a:rPr b="0" lang="ca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3" name="Google Shape;150;g3f9cb86e79b_0_85"/>
          <p:cNvSpPr/>
          <p:nvPr/>
        </p:nvSpPr>
        <p:spPr>
          <a:xfrm>
            <a:off x="404640" y="1119960"/>
            <a:ext cx="8271720" cy="257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just">
              <a:lnSpc>
                <a:spcPct val="150000"/>
              </a:lnSpc>
              <a:tabLst>
                <a:tab algn="l" pos="0"/>
              </a:tabLst>
            </a:pPr>
            <a:r>
              <a:rPr b="1" lang="ca" sz="2400" spc="-1" strike="noStrike">
                <a:solidFill>
                  <a:srgbClr val="0000ff"/>
                </a:solidFill>
                <a:latin typeface="Calibri"/>
                <a:ea typeface="Calibri"/>
              </a:rPr>
              <a:t>Criteris d’avaluació i qualificació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  <a:tabLst>
                <a:tab algn="l" pos="0"/>
              </a:tabLst>
            </a:pPr>
            <a:r>
              <a:rPr b="0" lang="ca" sz="2200" spc="-1" strike="noStrike">
                <a:solidFill>
                  <a:schemeClr val="dk1"/>
                </a:solidFill>
                <a:latin typeface="Calibri"/>
                <a:ea typeface="Calibri"/>
              </a:rPr>
              <a:t>- Es segueixen els criteris d’avaluació establerts en la programació.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  <a:tabLst>
                <a:tab algn="l" pos="0"/>
              </a:tabLst>
            </a:pPr>
            <a:endParaRPr b="0" lang="en-US" sz="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  <a:tabLst>
                <a:tab algn="l" pos="0"/>
              </a:tabLst>
            </a:pPr>
            <a:r>
              <a:rPr b="0" lang="ca" sz="2200" spc="-1" strike="noStrike">
                <a:solidFill>
                  <a:schemeClr val="dk1"/>
                </a:solidFill>
                <a:latin typeface="Calibri"/>
                <a:ea typeface="Calibri"/>
              </a:rPr>
              <a:t>- Les qualificacions reflecteixen el grau d'adquisició dels criteris.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  <a:tabLst>
                <a:tab algn="l" pos="0"/>
              </a:tabLst>
            </a:pP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  <a:tabLst>
                <a:tab algn="l" pos="0"/>
              </a:tabLst>
            </a:pPr>
            <a:r>
              <a:rPr b="1" lang="ca" sz="2200" spc="-1" strike="noStrike">
                <a:solidFill>
                  <a:srgbClr val="0000ff"/>
                </a:solidFill>
                <a:latin typeface="Calibri"/>
                <a:ea typeface="Calibri"/>
              </a:rPr>
              <a:t>Instruments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  <a:tabLst>
                <a:tab algn="l" pos="0"/>
              </a:tabLst>
            </a:pPr>
            <a:r>
              <a:rPr b="0" lang="ca" sz="2200" spc="-1" strike="noStrike">
                <a:solidFill>
                  <a:schemeClr val="dk1"/>
                </a:solidFill>
                <a:latin typeface="Calibri"/>
                <a:ea typeface="Calibri"/>
              </a:rPr>
              <a:t>Tasques - Projectes - Exposicions orals - Proves escrites - Observació - Autoavaluació - Rúbriques - Altres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4" name="Google Shape;151;g3f9cb86e79b_0_85" descr=""/>
          <p:cNvPicPr/>
          <p:nvPr/>
        </p:nvPicPr>
        <p:blipFill>
          <a:blip r:embed="rId1"/>
          <a:srcRect l="2397" t="6977" r="84270" b="38886"/>
          <a:stretch/>
        </p:blipFill>
        <p:spPr>
          <a:xfrm>
            <a:off x="1958400" y="2883600"/>
            <a:ext cx="627120" cy="551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ldNum" idx="5"/>
          </p:nvPr>
        </p:nvSpPr>
        <p:spPr>
          <a:xfrm>
            <a:off x="6553080" y="3575520"/>
            <a:ext cx="2133360" cy="20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a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DED6ECD-99BC-4587-A1EB-0E2097BAD2B7}" type="slidenum">
              <a:rPr b="0" lang="ca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" name="Google Shape;157;g3f9cb86e79b_0_92"/>
          <p:cNvSpPr/>
          <p:nvPr/>
        </p:nvSpPr>
        <p:spPr>
          <a:xfrm>
            <a:off x="404640" y="1119960"/>
            <a:ext cx="8271720" cy="257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marL="457200" algn="just">
              <a:lnSpc>
                <a:spcPct val="15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333333"/>
                </a:solidFill>
                <a:latin typeface="Arial"/>
                <a:ea typeface="Arial"/>
              </a:rPr>
              <a:t>• </a:t>
            </a:r>
            <a:r>
              <a:rPr b="0" lang="en-US" sz="2000" spc="-1" strike="noStrike">
                <a:solidFill>
                  <a:srgbClr val="333333"/>
                </a:solidFill>
                <a:latin typeface="Arial"/>
                <a:ea typeface="Arial"/>
              </a:rPr>
              <a:t>Si no assoliu el 1r i/o el 2n trimestre podeu recuperar les competències no assolides al llarg del curs mitjançant tasques i proves de recuperació.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tabLst>
                <a:tab algn="l" pos="0"/>
              </a:tabLst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333333"/>
                </a:solidFill>
                <a:latin typeface="Arial"/>
                <a:ea typeface="Arial"/>
              </a:rPr>
              <a:t>• </a:t>
            </a:r>
            <a:r>
              <a:rPr b="0" lang="en-US" sz="2000" spc="-1" strike="noStrike">
                <a:solidFill>
                  <a:srgbClr val="333333"/>
                </a:solidFill>
                <a:latin typeface="Arial"/>
                <a:ea typeface="Arial"/>
              </a:rPr>
              <a:t>Si teniu pendent la matèria de 3r d’ESO es faran activitats de recuperació i seguiment personalitzat de les competències bàsiques.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Google Shape;158;g3f9cb86e79b_0_92"/>
          <p:cNvSpPr/>
          <p:nvPr/>
        </p:nvSpPr>
        <p:spPr>
          <a:xfrm>
            <a:off x="207360" y="178560"/>
            <a:ext cx="8665920" cy="110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ca" sz="4000" spc="-1" strike="noStrike">
                <a:solidFill>
                  <a:srgbClr val="0070c0"/>
                </a:solidFill>
                <a:latin typeface="Calibri"/>
                <a:ea typeface="Calibri"/>
              </a:rPr>
              <a:t>AVALUACIÓ: Avaluar per a aprendre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63;p7"/>
          <p:cNvSpPr/>
          <p:nvPr/>
        </p:nvSpPr>
        <p:spPr>
          <a:xfrm>
            <a:off x="312120" y="1396440"/>
            <a:ext cx="8519760" cy="183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marL="457200" indent="-336240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700" spc="-1" strike="noStrike">
                <a:solidFill>
                  <a:schemeClr val="dk1"/>
                </a:solidFill>
                <a:latin typeface="Arial"/>
                <a:ea typeface="Arial"/>
              </a:rPr>
              <a:t>Prova Cangur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700" spc="-1" strike="noStrike">
                <a:solidFill>
                  <a:schemeClr val="dk1"/>
                </a:solidFill>
                <a:latin typeface="Arial"/>
                <a:ea typeface="Arial"/>
              </a:rPr>
              <a:t>Copa Cangur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700" spc="-1" strike="noStrike">
                <a:solidFill>
                  <a:schemeClr val="dk1"/>
                </a:solidFill>
                <a:latin typeface="Arial"/>
                <a:ea typeface="Arial"/>
              </a:rPr>
              <a:t>ALTRES CONCURSOS (+Mates, Anem x +mates, Problemes a l’Sprint,  fotografia matemàtica, Contrarellotge matemàtica, Marató, Olitele…..)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700" spc="-1" strike="noStrike">
                <a:solidFill>
                  <a:schemeClr val="dk1"/>
                </a:solidFill>
                <a:latin typeface="Arial"/>
                <a:ea typeface="Arial"/>
              </a:rPr>
              <a:t>Dia Internacional de les matemàtiques (14 de març)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15000"/>
              </a:lnSpc>
              <a:tabLst>
                <a:tab algn="l" pos="0"/>
              </a:tabLst>
            </a:pP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tabLst>
                <a:tab algn="l" pos="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Google Shape;164;p7"/>
          <p:cNvSpPr/>
          <p:nvPr/>
        </p:nvSpPr>
        <p:spPr>
          <a:xfrm>
            <a:off x="381240" y="42444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Concursos matemàtics i altres activitats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69;g3f9cb86e79b_0_156"/>
          <p:cNvSpPr/>
          <p:nvPr/>
        </p:nvSpPr>
        <p:spPr>
          <a:xfrm>
            <a:off x="312120" y="933480"/>
            <a:ext cx="8700120" cy="39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-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No utilitzarem llibre de text. Classroom → Teoria i diferents fitxes amb tasques.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-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Utilitzarem llibreta per prendre els apunts i fer les activitats. Aquesta serà </a:t>
            </a:r>
            <a:r>
              <a:rPr b="1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únicament per matemàtiques</a:t>
            </a: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-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Només s’utilitzarà el vermell per escriure les correccions de les activitats.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-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Podeu fer les activitats en llapis. Les tasques avaluables i proves NO.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-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Cadascú realitzarà </a:t>
            </a:r>
            <a:r>
              <a:rPr b="0" lang="ca" sz="1800" spc="-1" strike="noStrike" u="sng">
                <a:solidFill>
                  <a:schemeClr val="dk1"/>
                </a:solidFill>
                <a:uFillTx/>
                <a:latin typeface="Arial"/>
                <a:ea typeface="Arial"/>
              </a:rPr>
              <a:t>els seus propis apunts</a:t>
            </a: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 per estudiar.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-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Algunes tasques s’entregaran pel Classroom o a través d’un drive compartit (cal fer fotografies de qualitat dels exercicis que es fan en paper). D’altres s’entregaran en paper. </a:t>
            </a:r>
            <a:r>
              <a:rPr b="0" lang="ca" sz="1800" spc="-1" strike="noStrike" u="sng">
                <a:solidFill>
                  <a:schemeClr val="dk1"/>
                </a:solidFill>
                <a:uFillTx/>
                <a:latin typeface="Arial"/>
                <a:ea typeface="Arial"/>
              </a:rPr>
              <a:t>Cal respectar el dia d’entrega</a:t>
            </a: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. La no entrega equivaldrà a un 0 de la tasca.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-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Es demanarà entregar la </a:t>
            </a:r>
            <a:r>
              <a:rPr b="1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feina</a:t>
            </a: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 feta </a:t>
            </a:r>
            <a:r>
              <a:rPr b="1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durant l’hora de classe</a:t>
            </a: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-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Cal anotar al calendari de classe les proves i activitats avaluables.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Google Shape;170;g3f9cb86e79b_0_156"/>
          <p:cNvSpPr/>
          <p:nvPr/>
        </p:nvSpPr>
        <p:spPr>
          <a:xfrm>
            <a:off x="381240" y="42444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A tenir en compte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75;p9"/>
          <p:cNvSpPr/>
          <p:nvPr/>
        </p:nvSpPr>
        <p:spPr>
          <a:xfrm>
            <a:off x="370800" y="32220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Ús de l’ordinador a l’aula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Google Shape;176;p9"/>
          <p:cNvSpPr/>
          <p:nvPr/>
        </p:nvSpPr>
        <p:spPr>
          <a:xfrm>
            <a:off x="21960" y="751320"/>
            <a:ext cx="8890560" cy="40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marL="457200" algn="just">
              <a:lnSpc>
                <a:spcPct val="107000"/>
              </a:lnSpc>
              <a:tabLst>
                <a:tab algn="l" pos="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-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L’ús de l’ordinador és únicament acadèmic. 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-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No es podrà tenir l’ordinador obert mentre el professor/a explica a classe.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-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Només podreu fer ús de  l’ordinador quan el professor/a ho demani.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457200" algn="just">
              <a:lnSpc>
                <a:spcPct val="107000"/>
              </a:lnSpc>
              <a:spcBef>
                <a:spcPts val="799"/>
              </a:spcBef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A l’assignatura de matemàtiques un mal ús de l'ordinador constitueix un avís o conducta, com per exemple: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914400" indent="-330120" algn="just">
              <a:lnSpc>
                <a:spcPct val="11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Fer servir l’ordinador quan el professorat </a:t>
            </a:r>
            <a:r>
              <a:rPr b="1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no ho ha indicat</a:t>
            </a: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9144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Entrar en pàgines web o programes que el professor </a:t>
            </a:r>
            <a:r>
              <a:rPr b="1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no ha indicat 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9144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Escoltar música o provocar sorolls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9144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Provocar danys intencionats a l’ordinador o arxius </a:t>
            </a:r>
            <a:r>
              <a:rPr b="1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propis o d’una altra persona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9144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1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Accedir a informació personal</a:t>
            </a: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 emmagatzemada al portàtil d’una altre persona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9144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1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Fer un mal ús</a:t>
            </a: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 de manera reiterada de l’ordinador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15000"/>
              </a:lnSpc>
              <a:spcBef>
                <a:spcPts val="1599"/>
              </a:spcBef>
              <a:tabLst>
                <a:tab algn="l" pos="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tabLst>
                <a:tab algn="l" pos="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81;p10"/>
          <p:cNvSpPr/>
          <p:nvPr/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Ment oberta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Respecte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Responsabilitat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Puntualitat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Participació activa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Implicació en el seu propi aprenentatge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Google Shape;182;p10"/>
          <p:cNvSpPr/>
          <p:nvPr/>
        </p:nvSpPr>
        <p:spPr>
          <a:xfrm>
            <a:off x="370800" y="35316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esperem de l’alumnat?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87;g3f9cb86e79b_0_219"/>
          <p:cNvSpPr/>
          <p:nvPr/>
        </p:nvSpPr>
        <p:spPr>
          <a:xfrm>
            <a:off x="370800" y="35316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esperem de l’alumnat?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92;g3f9cb86e79b_0_223"/>
          <p:cNvSpPr/>
          <p:nvPr/>
        </p:nvSpPr>
        <p:spPr>
          <a:xfrm>
            <a:off x="370800" y="35316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esperem del professorat?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97;g37ccf4793cf_2_5"/>
          <p:cNvSpPr/>
          <p:nvPr/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marL="432000" indent="-249840">
              <a:lnSpc>
                <a:spcPct val="10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1f4e79"/>
                </a:solidFill>
                <a:latin typeface="Arial"/>
                <a:ea typeface="Arial"/>
              </a:rPr>
              <a:t>4t ESO A (MAT pd) — Rubén Pineda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32000">
              <a:lnSpc>
                <a:spcPct val="100000"/>
              </a:lnSpc>
              <a:tabLst>
                <a:tab algn="l" pos="0"/>
              </a:tabLst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marL="4320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555555"/>
                </a:solidFill>
                <a:latin typeface="Arial"/>
                <a:ea typeface="Arial"/>
              </a:rPr>
              <a:t>Codi de la classe de Google Classroom: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432000">
              <a:lnSpc>
                <a:spcPct val="100000"/>
              </a:lnSpc>
              <a:tabLst>
                <a:tab algn="l" pos="0"/>
              </a:tabLst>
            </a:pP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  <a:p>
            <a:pPr marL="432000">
              <a:lnSpc>
                <a:spcPct val="100000"/>
              </a:lnSpc>
              <a:tabLst>
                <a:tab algn="l" pos="0"/>
              </a:tabLst>
            </a:pPr>
            <a:r>
              <a:rPr b="1" lang="en-US" sz="5400" spc="-1" strike="noStrike">
                <a:solidFill>
                  <a:srgbClr val="1a73e8"/>
                </a:solidFill>
                <a:latin typeface="Roboto"/>
                <a:ea typeface="Arial"/>
              </a:rPr>
              <a:t>kmcm6by6</a:t>
            </a:r>
            <a:endParaRPr b="0" lang="en-US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Google Shape;198;g37ccf4793cf_2_5"/>
          <p:cNvSpPr/>
          <p:nvPr/>
        </p:nvSpPr>
        <p:spPr>
          <a:xfrm>
            <a:off x="370800" y="49140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Codi Classroom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4;p2"/>
          <p:cNvSpPr/>
          <p:nvPr/>
        </p:nvSpPr>
        <p:spPr>
          <a:xfrm>
            <a:off x="381240" y="37080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3600" spc="-1" strike="noStrike">
                <a:solidFill>
                  <a:srgbClr val="595959"/>
                </a:solidFill>
                <a:latin typeface="Arial"/>
                <a:ea typeface="Arial"/>
              </a:rPr>
              <a:t>Professorat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Google Shape;75;p2"/>
          <p:cNvSpPr/>
          <p:nvPr/>
        </p:nvSpPr>
        <p:spPr>
          <a:xfrm>
            <a:off x="712440" y="1167840"/>
            <a:ext cx="8318880" cy="310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4t ESO A (MAT pd):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Arial"/>
              </a:rPr>
              <a:t>          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Arial"/>
              </a:rPr>
              <a:t>Rubén Pineda  ruben.pineda@inspereborrell.cat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80;p4"/>
          <p:cNvSpPr/>
          <p:nvPr/>
        </p:nvSpPr>
        <p:spPr>
          <a:xfrm>
            <a:off x="311760" y="1108440"/>
            <a:ext cx="8519760" cy="34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1" lang="en-US" sz="2200" spc="-1" strike="noStrike">
                <a:solidFill>
                  <a:srgbClr val="333333"/>
                </a:solidFill>
                <a:latin typeface="Arial"/>
                <a:ea typeface="Arial"/>
              </a:rPr>
              <a:t>    </a:t>
            </a:r>
            <a:r>
              <a:rPr b="1" lang="en-US" sz="2200" spc="-1" strike="noStrike">
                <a:solidFill>
                  <a:srgbClr val="333333"/>
                </a:solidFill>
                <a:latin typeface="Arial"/>
                <a:ea typeface="Arial"/>
              </a:rPr>
              <a:t>4t ESO A (MAT pd)   Rubén Pineda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75" name="Google Shape;81;p4"/>
          <p:cNvGraphicFramePr/>
          <p:nvPr/>
        </p:nvGraphicFramePr>
        <p:xfrm>
          <a:off x="952560" y="2381400"/>
          <a:ext cx="7238160" cy="1911600"/>
        </p:xfrm>
        <a:graphic>
          <a:graphicData uri="http://schemas.openxmlformats.org/drawingml/2006/table">
            <a:tbl>
              <a:tblPr/>
              <a:tblGrid>
                <a:gridCol w="2412720"/>
                <a:gridCol w="2412720"/>
                <a:gridCol w="2412720"/>
              </a:tblGrid>
              <a:tr h="382320">
                <a:tc>
                  <a:txBody>
                    <a:bodyPr lIns="90720" rIns="9072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ca" sz="14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Dia</a:t>
                      </a:r>
                      <a:endParaRPr b="0" lang="en-US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ca" sz="14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Hora</a:t>
                      </a:r>
                      <a:endParaRPr b="0" lang="en-US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ca" sz="14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Aula</a:t>
                      </a:r>
                      <a:endParaRPr b="0" lang="en-US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a4c2f4"/>
                    </a:solidFill>
                  </a:tcPr>
                </a:tc>
              </a:tr>
              <a:tr h="382320">
                <a:tc>
                  <a:txBody>
                    <a:bodyPr lIns="90720" rIns="9072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Dilluns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8:45 - 9:40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A309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</a:tr>
              <a:tr h="382320">
                <a:tc>
                  <a:txBody>
                    <a:bodyPr lIns="90720" rIns="9072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Dimarts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13:05 - 14:00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A309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</a:tr>
              <a:tr h="382320">
                <a:tc>
                  <a:txBody>
                    <a:bodyPr lIns="90720" rIns="9072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Dimecres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9:40 - 10:35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A309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</a:tr>
              <a:tr h="382320">
                <a:tc>
                  <a:txBody>
                    <a:bodyPr lIns="90720" rIns="9072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Divendres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10:55 - 11:50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A309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76" name="Google Shape;82;p4"/>
          <p:cNvSpPr/>
          <p:nvPr/>
        </p:nvSpPr>
        <p:spPr>
          <a:xfrm>
            <a:off x="381240" y="40176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Horaris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95;g3f6a1794c3c_1_19"/>
          <p:cNvSpPr/>
          <p:nvPr/>
        </p:nvSpPr>
        <p:spPr>
          <a:xfrm>
            <a:off x="381240" y="37080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treballarem aquest curs?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Google Shape;96;g3f6a1794c3c_1_19"/>
          <p:cNvSpPr/>
          <p:nvPr/>
        </p:nvSpPr>
        <p:spPr>
          <a:xfrm>
            <a:off x="663120" y="1067040"/>
            <a:ext cx="7095240" cy="263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just">
              <a:lnSpc>
                <a:spcPct val="115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1f4e79"/>
                </a:solidFill>
                <a:latin typeface="Arial"/>
                <a:ea typeface="Arial"/>
              </a:rPr>
              <a:t>Matemàtiques Aplicades / PD (A)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333333"/>
                </a:solidFill>
                <a:latin typeface="Arial"/>
                <a:ea typeface="Arial"/>
              </a:rPr>
              <a:t>Presenten un enfocament més pràctic, funcional i aplicat al món real i a la vida quotidiana, facilitant la comprensió i aplicació dels conceptes matemàtics clau.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333333"/>
                </a:solidFill>
                <a:latin typeface="Arial"/>
                <a:ea typeface="Arial"/>
              </a:rPr>
              <a:t>Aquesta modalitat està dissenyada per preparar l’alumnat que té intenció de cursar Cicles Formatius de Grau Mitjà (CFGM), Batxillerat General o Artístic, i per a la incorporació al món laboral i la vida quotidiana.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101;g3f9cee0b81d_0_0"/>
          <p:cNvSpPr/>
          <p:nvPr/>
        </p:nvSpPr>
        <p:spPr>
          <a:xfrm>
            <a:off x="381240" y="37080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treballarem aquest curs?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Google Shape;102;g3f9cee0b81d_0_0"/>
          <p:cNvSpPr/>
          <p:nvPr/>
        </p:nvSpPr>
        <p:spPr>
          <a:xfrm>
            <a:off x="1349640" y="835200"/>
            <a:ext cx="7095240" cy="263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1" lang="en-US" sz="1700" spc="-1" strike="noStrike">
                <a:solidFill>
                  <a:srgbClr val="1f4e79"/>
                </a:solidFill>
                <a:latin typeface="Arial"/>
                <a:ea typeface="Arial"/>
              </a:rPr>
              <a:t>1r trimestre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300" spc="-1" strike="noStrike">
                <a:solidFill>
                  <a:srgbClr val="444444"/>
                </a:solidFill>
                <a:latin typeface="Arial"/>
                <a:ea typeface="Arial"/>
              </a:rPr>
              <a:t>U1. Nombres: Fraccions, decimals, potències de base 10 i arrels bàsiques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300" spc="-1" strike="noStrike">
                <a:solidFill>
                  <a:srgbClr val="444444"/>
                </a:solidFill>
                <a:latin typeface="Arial"/>
                <a:ea typeface="Arial"/>
              </a:rPr>
              <a:t>U2. Expressions algebraiques elementals i valor numèric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300" spc="-1" strike="noStrike">
                <a:solidFill>
                  <a:srgbClr val="2e7d32"/>
                </a:solidFill>
                <a:latin typeface="Arial"/>
                <a:ea typeface="Arial"/>
              </a:rPr>
              <a:t>Treball Transversal. Un món de merda! Reciclatge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300" spc="-1" strike="noStrike">
                <a:solidFill>
                  <a:srgbClr val="444444"/>
                </a:solidFill>
                <a:latin typeface="Arial"/>
                <a:ea typeface="Arial"/>
              </a:rPr>
              <a:t>U3. Percentatges, descomptes i càlculs geomètrics 3D a la vida real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300" spc="-1" strike="noStrike">
                <a:solidFill>
                  <a:srgbClr val="444444"/>
                </a:solidFill>
                <a:latin typeface="Arial"/>
                <a:ea typeface="Arial"/>
              </a:rPr>
              <a:t>U4. Estadística descriptiva bàsica amb full de càlcul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700" spc="-1" strike="noStrike">
                <a:solidFill>
                  <a:srgbClr val="1f4e79"/>
                </a:solidFill>
                <a:latin typeface="Arial"/>
                <a:ea typeface="Arial"/>
              </a:rPr>
              <a:t>2n trimestre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300" spc="-1" strike="noStrike">
                <a:solidFill>
                  <a:srgbClr val="444444"/>
                </a:solidFill>
                <a:latin typeface="Arial"/>
                <a:ea typeface="Arial"/>
              </a:rPr>
              <a:t>U5. Equacions de 1r i 2n grau i resolució de problemes quotidians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300" spc="-1" strike="noStrike">
                <a:solidFill>
                  <a:srgbClr val="444444"/>
                </a:solidFill>
                <a:latin typeface="Arial"/>
                <a:ea typeface="Arial"/>
              </a:rPr>
              <a:t>U6. Sistemes d’equacions lineals bàsics (2x2)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300" spc="-1" strike="noStrike">
                <a:solidFill>
                  <a:srgbClr val="444444"/>
                </a:solidFill>
                <a:latin typeface="Arial"/>
                <a:ea typeface="Arial"/>
              </a:rPr>
              <a:t>U7. Funcions i interpretació de gràfiques en situacions reals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300" spc="-1" strike="noStrike">
                <a:solidFill>
                  <a:srgbClr val="2e7d32"/>
                </a:solidFill>
                <a:latin typeface="Arial"/>
                <a:ea typeface="Arial"/>
              </a:rPr>
              <a:t>Treball Transversal. La línia de vida.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300" spc="-1" strike="noStrike">
                <a:solidFill>
                  <a:srgbClr val="444444"/>
                </a:solidFill>
                <a:latin typeface="Arial"/>
                <a:ea typeface="Arial"/>
              </a:rPr>
              <a:t>U8. Economia domèstica i finances personals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700" spc="-1" strike="noStrike">
                <a:solidFill>
                  <a:srgbClr val="1f4e79"/>
                </a:solidFill>
                <a:latin typeface="Arial"/>
                <a:ea typeface="Arial"/>
              </a:rPr>
              <a:t>3r trimestre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300" spc="-1" strike="noStrike">
                <a:solidFill>
                  <a:srgbClr val="444444"/>
                </a:solidFill>
                <a:latin typeface="Arial"/>
                <a:ea typeface="Arial"/>
              </a:rPr>
              <a:t>U9. Probabilitat bàsica, jocs i sortejos (Llei de Laplace)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300" spc="-1" strike="noStrike">
                <a:solidFill>
                  <a:srgbClr val="444444"/>
                </a:solidFill>
                <a:latin typeface="Arial"/>
                <a:ea typeface="Arial"/>
              </a:rPr>
              <a:t>U10. Geometria pràctica: Teorema de Pitàgores, Tales i trigonometria elemental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300" spc="-1" strike="noStrike">
                <a:solidFill>
                  <a:srgbClr val="2e7d32"/>
                </a:solidFill>
                <a:latin typeface="Arial"/>
                <a:ea typeface="Arial"/>
              </a:rPr>
              <a:t>Treball Transversal. Eclipsis solars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300" spc="-1" strike="noStrike">
                <a:solidFill>
                  <a:srgbClr val="444444"/>
                </a:solidFill>
                <a:latin typeface="Arial"/>
                <a:ea typeface="Arial"/>
              </a:rPr>
              <a:t>U11. Proporcionalitat directa, inversa i lectura d'escales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107;g3f9cee0b81d_0_5"/>
          <p:cNvSpPr/>
          <p:nvPr/>
        </p:nvSpPr>
        <p:spPr>
          <a:xfrm>
            <a:off x="381240" y="177480"/>
            <a:ext cx="8519760" cy="428760"/>
          </a:xfrm>
          <a:prstGeom prst="rect">
            <a:avLst/>
          </a:prstGeom>
          <a:solidFill>
            <a:srgbClr val="c9da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treballarem aquest curs?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Google Shape;108;g3f9cee0b81d_0_5"/>
          <p:cNvSpPr/>
          <p:nvPr/>
        </p:nvSpPr>
        <p:spPr>
          <a:xfrm>
            <a:off x="559800" y="660960"/>
            <a:ext cx="8155800" cy="263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1" lang="en-US" sz="1700" spc="-1" strike="noStrike">
                <a:solidFill>
                  <a:srgbClr val="1f4e79"/>
                </a:solidFill>
                <a:latin typeface="Arial"/>
                <a:ea typeface="Arial"/>
              </a:rPr>
              <a:t>1r trimestre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1f4e79"/>
                </a:solidFill>
                <a:latin typeface="Arial"/>
                <a:ea typeface="Arial"/>
              </a:rPr>
              <a:t>U1. Nombres: Fraccions, decimals i potències bàsiques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Repàs de nombres enters, decimals i fraccions (operacions bàsiques i jerarquia)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Aproximacions a la realitat (arrodoniment, truncament i estimacions de càlcul)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Potències senzilles de base 10, notació científica bàsica i arrels quadrades exactes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1f4e79"/>
                </a:solidFill>
                <a:latin typeface="Arial"/>
                <a:ea typeface="Arial"/>
              </a:rPr>
              <a:t>U2. Àlgebra bàsica i expressions algebraiques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Llenguatge algebraic en situacions quotidianes i valor numèric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Operacions bàsiques amb monomis i polinomis senzills (suma, resta i producte bàsic)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Identitats notables bàsiques i aplicació pràctica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300" spc="-1" strike="noStrike">
                <a:solidFill>
                  <a:srgbClr val="2e7d32"/>
                </a:solidFill>
                <a:latin typeface="Arial"/>
                <a:ea typeface="Arial"/>
              </a:rPr>
              <a:t>Treball transversal - Un Món de merda! Reciclatge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1f4e79"/>
                </a:solidFill>
                <a:latin typeface="Arial"/>
                <a:ea typeface="Arial"/>
              </a:rPr>
              <a:t>U3. Percentatges i geometria pràctica a l’espai 3D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Càlcul d’augments, rebaixes i descomptes percentuals en compres i consum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Càlcul d’àrees i volums d’objectes quotidians (prismes, caixes, cilindres)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1f4e79"/>
                </a:solidFill>
                <a:latin typeface="Arial"/>
                <a:ea typeface="Arial"/>
              </a:rPr>
              <a:t>U4. Estadística descriptiva bàsica amb full de càlcul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Recollida de dades, taules de freqüències i gràfics (barres, línies i sectors)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Càlcul i interpretació de paràmetres bàsics: mitjana, mediana, moda i rang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113;g3f9cee0b81d_0_10"/>
          <p:cNvSpPr/>
          <p:nvPr/>
        </p:nvSpPr>
        <p:spPr>
          <a:xfrm>
            <a:off x="381240" y="90360"/>
            <a:ext cx="8519760" cy="428760"/>
          </a:xfrm>
          <a:prstGeom prst="rect">
            <a:avLst/>
          </a:prstGeom>
          <a:solidFill>
            <a:srgbClr val="c9da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treballarem aquest curs?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Google Shape;114;g3f9cee0b81d_0_10"/>
          <p:cNvSpPr/>
          <p:nvPr/>
        </p:nvSpPr>
        <p:spPr>
          <a:xfrm>
            <a:off x="426600" y="553680"/>
            <a:ext cx="8474400" cy="263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1" lang="en-US" sz="1700" spc="-1" strike="noStrike">
                <a:solidFill>
                  <a:srgbClr val="1f4e79"/>
                </a:solidFill>
                <a:latin typeface="Arial"/>
                <a:ea typeface="Arial"/>
              </a:rPr>
              <a:t>2n trimestre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1f4e79"/>
                </a:solidFill>
                <a:latin typeface="Arial"/>
                <a:ea typeface="Arial"/>
              </a:rPr>
              <a:t>U5. Equacions de 1r i 2n grau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Resolució d’equacions lineals de 1r grau amb i sense parèntesis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Equacions bàsiques de 2n grau (incompletes i completes amb fórmula)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Plantejament i resolució de problemes pràctics mitjançant equacions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1f4e79"/>
                </a:solidFill>
                <a:latin typeface="Arial"/>
                <a:ea typeface="Arial"/>
              </a:rPr>
              <a:t>U6. Sistemes d’equacions lineals (2x2)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Resolució de sistemes lineals bàsics (mètodes de reducció i substitució)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Modelització de situacions reals i problemes quotidians amb dues incògnites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1f4e79"/>
                </a:solidFill>
                <a:latin typeface="Arial"/>
                <a:ea typeface="Arial"/>
              </a:rPr>
              <a:t>U7. Funcions i lectura gràfica a la vida real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Interpretació de gràfiques quotidianes (creixement, decreixement, màxims, mínims i tendències)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La funció lineal (rectes): interpretació del pendent i expressió bàsica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300" spc="-1" strike="noStrike">
                <a:solidFill>
                  <a:srgbClr val="2e7d32"/>
                </a:solidFill>
                <a:latin typeface="Arial"/>
                <a:ea typeface="Arial"/>
              </a:rPr>
              <a:t>Treball transversal. La línia de vida.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1f4e79"/>
                </a:solidFill>
                <a:latin typeface="Arial"/>
                <a:ea typeface="Arial"/>
              </a:rPr>
              <a:t>U8. Economia domèstica i finances personals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Càlcul d’interès simple, pressupostos personals i plans d’estalvi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Comprensió pràctica de factures, nòmines, descomptes i impostos bàsics (IVA, IRPF)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119;g3f9cee0b81d_0_15"/>
          <p:cNvSpPr/>
          <p:nvPr/>
        </p:nvSpPr>
        <p:spPr>
          <a:xfrm>
            <a:off x="381240" y="20628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treballarem aquest curs?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Google Shape;120;g3f9cee0b81d_0_15"/>
          <p:cNvSpPr/>
          <p:nvPr/>
        </p:nvSpPr>
        <p:spPr>
          <a:xfrm>
            <a:off x="467640" y="719280"/>
            <a:ext cx="8366040" cy="263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1" lang="en-US" sz="1700" spc="-1" strike="noStrike">
                <a:solidFill>
                  <a:srgbClr val="1f4e79"/>
                </a:solidFill>
                <a:latin typeface="Arial"/>
                <a:ea typeface="Arial"/>
              </a:rPr>
              <a:t>3r trimestre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1f4e79"/>
                </a:solidFill>
                <a:latin typeface="Arial"/>
                <a:ea typeface="Arial"/>
              </a:rPr>
              <a:t>U9. Probabilitat bàsica i presa de decisions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Esdeveniments aleatoris, segurs i impossibles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Càlcul de probabilitats simples mitjançant la Llei de Laplace (jocs, sortejos, daus, cartes)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Diagrames d’arbre senzills per a experiments de dos passos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1f4e79"/>
                </a:solidFill>
                <a:latin typeface="Arial"/>
                <a:ea typeface="Arial"/>
              </a:rPr>
              <a:t>U10. Geometria pràctica i trigonometria elemental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Teorema de Pitàgores i càlcul de costats en figures planes i espacials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Semblança de triangles i aplicació pràctica del Teorema de Tales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Introducció pràctica a les raons trigonomètriques bàsiques (sinus, cosinus, tangent) per a càlcul d’altures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300" spc="-1" strike="noStrike">
                <a:solidFill>
                  <a:srgbClr val="2e7d32"/>
                </a:solidFill>
                <a:latin typeface="Arial"/>
                <a:ea typeface="Arial"/>
              </a:rPr>
              <a:t>Treball Transversal. Eclipsis solars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1400" spc="-1" strike="noStrike">
                <a:solidFill>
                  <a:srgbClr val="1f4e79"/>
                </a:solidFill>
                <a:latin typeface="Arial"/>
                <a:ea typeface="Arial"/>
              </a:rPr>
              <a:t>U11. Proporcionalitat directa, inversa i escales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Proporcionalitat directa i inversa: regles de tres i repartiments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   • </a:t>
            </a:r>
            <a:r>
              <a:rPr b="0" lang="en-US" sz="1200" spc="-1" strike="noStrike">
                <a:solidFill>
                  <a:srgbClr val="444444"/>
                </a:solidFill>
                <a:latin typeface="Arial"/>
                <a:ea typeface="Arial"/>
              </a:rPr>
              <a:t>Interpretació i ús d'escales en plànols, mapes i maquetes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125;g3f9cb86e79b_0_0"/>
          <p:cNvSpPr/>
          <p:nvPr/>
        </p:nvSpPr>
        <p:spPr>
          <a:xfrm>
            <a:off x="497160" y="102600"/>
            <a:ext cx="8149320" cy="5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95000"/>
              </a:lnSpc>
              <a:tabLst>
                <a:tab algn="l" pos="0"/>
              </a:tabLst>
            </a:pPr>
            <a:r>
              <a:rPr b="1" lang="ca" sz="3700" spc="-1" strike="noStrike">
                <a:solidFill>
                  <a:srgbClr val="0070c0"/>
                </a:solidFill>
                <a:latin typeface="Calibri"/>
                <a:ea typeface="Calibri"/>
              </a:rPr>
              <a:t>LES NORMES TAMBÉ ENS CUIDEN</a:t>
            </a:r>
            <a:endParaRPr b="0" lang="en-US" sz="3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Google Shape;126;g3f9cb86e79b_0_0"/>
          <p:cNvSpPr/>
          <p:nvPr/>
        </p:nvSpPr>
        <p:spPr>
          <a:xfrm>
            <a:off x="1392480" y="763200"/>
            <a:ext cx="7751160" cy="307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5600" rIns="75600" tIns="37800" bIns="37800" anchor="t">
            <a:noAutofit/>
          </a:bodyPr>
          <a:p>
            <a:pPr>
              <a:lnSpc>
                <a:spcPct val="150000"/>
              </a:lnSpc>
              <a:tabLst>
                <a:tab algn="l" pos="0"/>
              </a:tabLst>
            </a:pPr>
            <a:r>
              <a:rPr b="1" lang="ca" sz="1500" spc="-1" strike="noStrike">
                <a:solidFill>
                  <a:srgbClr val="000000"/>
                </a:solidFill>
                <a:latin typeface="Arial"/>
                <a:ea typeface="Arial"/>
              </a:rPr>
              <a:t>Entrades i sortides: </a:t>
            </a:r>
            <a:r>
              <a:rPr b="0" lang="ca" sz="1500" spc="-1" strike="noStrike">
                <a:solidFill>
                  <a:srgbClr val="000000"/>
                </a:solidFill>
                <a:latin typeface="Arial"/>
                <a:ea typeface="Arial"/>
              </a:rPr>
              <a:t>Puntualitat i recollida responsable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tabLst>
                <a:tab algn="l" pos="0"/>
              </a:tabLst>
            </a:pP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tabLst>
                <a:tab algn="l" pos="0"/>
              </a:tabLst>
            </a:pPr>
            <a:r>
              <a:rPr b="1" lang="ca" sz="1500" spc="-1" strike="noStrike">
                <a:solidFill>
                  <a:srgbClr val="000000"/>
                </a:solidFill>
                <a:latin typeface="Arial"/>
                <a:ea typeface="Arial"/>
              </a:rPr>
              <a:t>Material: </a:t>
            </a:r>
            <a:r>
              <a:rPr b="0" lang="ca" sz="1500" spc="-1" strike="noStrike">
                <a:solidFill>
                  <a:srgbClr val="000000"/>
                </a:solidFill>
                <a:latin typeface="Arial"/>
                <a:ea typeface="Arial"/>
              </a:rPr>
              <a:t>Cuidem el material propi i aliè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tabLst>
                <a:tab algn="l" pos="0"/>
              </a:tabLst>
            </a:pP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tabLst>
                <a:tab algn="l" pos="0"/>
              </a:tabLst>
            </a:pPr>
            <a:r>
              <a:rPr b="1" lang="ca" sz="1500" spc="-1" strike="noStrike">
                <a:solidFill>
                  <a:srgbClr val="000000"/>
                </a:solidFill>
                <a:latin typeface="Arial"/>
                <a:ea typeface="Arial"/>
              </a:rPr>
              <a:t>Pati i convivència: </a:t>
            </a:r>
            <a:r>
              <a:rPr b="0" lang="ca" sz="1500" spc="-1" strike="noStrike">
                <a:solidFill>
                  <a:srgbClr val="000000"/>
                </a:solidFill>
                <a:latin typeface="Arial"/>
                <a:ea typeface="Arial"/>
              </a:rPr>
              <a:t>Compartim i ens respectem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tabLst>
                <a:tab algn="l" pos="0"/>
              </a:tabLst>
            </a:pP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tabLst>
                <a:tab algn="l" pos="0"/>
              </a:tabLst>
            </a:pPr>
            <a:r>
              <a:rPr b="1" lang="ca" sz="1500" spc="-1" strike="noStrike">
                <a:solidFill>
                  <a:srgbClr val="000000"/>
                </a:solidFill>
                <a:latin typeface="Arial"/>
                <a:ea typeface="Arial"/>
              </a:rPr>
              <a:t>Dispositius:</a:t>
            </a:r>
            <a:r>
              <a:rPr b="0" lang="ca" sz="1500" spc="-1" strike="noStrike">
                <a:solidFill>
                  <a:srgbClr val="000000"/>
                </a:solidFill>
                <a:latin typeface="Arial"/>
                <a:ea typeface="Arial"/>
              </a:rPr>
              <a:t> No es permet l’ús del mòbil o rellotges intel·ligents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tabLst>
                <a:tab algn="l" pos="0"/>
              </a:tabLst>
            </a:pP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tabLst>
                <a:tab algn="l" pos="0"/>
              </a:tabLst>
            </a:pPr>
            <a:r>
              <a:rPr b="1" lang="ca" sz="1500" spc="-1" strike="noStrike">
                <a:solidFill>
                  <a:srgbClr val="000000"/>
                </a:solidFill>
                <a:latin typeface="Arial"/>
                <a:ea typeface="Arial"/>
              </a:rPr>
              <a:t>Assistència: </a:t>
            </a:r>
            <a:r>
              <a:rPr b="0" lang="ca" sz="1500" spc="-1" strike="noStrike">
                <a:solidFill>
                  <a:srgbClr val="000000"/>
                </a:solidFill>
                <a:latin typeface="Arial"/>
                <a:ea typeface="Arial"/>
              </a:rPr>
              <a:t>L’assistència regular és clau per a l’aprenentatge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tabLst>
                <a:tab algn="l" pos="0"/>
              </a:tabLst>
            </a:pPr>
            <a:r>
              <a:rPr b="0" lang="ca" sz="1500" spc="-1" strike="noStrike">
                <a:solidFill>
                  <a:srgbClr val="000000"/>
                </a:solidFill>
                <a:latin typeface="Arial"/>
                <a:ea typeface="Arial"/>
              </a:rPr>
              <a:t>                      </a:t>
            </a:r>
            <a:r>
              <a:rPr b="0" lang="ca" sz="1500" spc="-1" strike="noStrike">
                <a:solidFill>
                  <a:srgbClr val="000000"/>
                </a:solidFill>
                <a:latin typeface="Arial"/>
                <a:ea typeface="Arial"/>
              </a:rPr>
              <a:t>En cas d’absència cal demanar apunts i correccions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tabLst>
                <a:tab algn="l" pos="0"/>
              </a:tabLst>
            </a:pPr>
            <a:r>
              <a:rPr b="1" lang="ca" sz="1500" spc="-1" strike="noStrike">
                <a:solidFill>
                  <a:srgbClr val="000000"/>
                </a:solidFill>
                <a:latin typeface="Arial"/>
                <a:ea typeface="Arial"/>
              </a:rPr>
              <a:t>Comunicació respectuosa: </a:t>
            </a:r>
            <a:r>
              <a:rPr b="0" lang="ca" sz="1500" spc="-1" strike="noStrike">
                <a:solidFill>
                  <a:srgbClr val="000000"/>
                </a:solidFill>
                <a:latin typeface="Arial"/>
                <a:ea typeface="Arial"/>
              </a:rPr>
              <a:t>Parlem des del respecte i la solució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tabLst>
                <a:tab algn="l" pos="0"/>
              </a:tabLst>
            </a:pPr>
            <a:r>
              <a:rPr b="0" lang="ca" sz="1500" spc="-1" strike="noStrike">
                <a:solidFill>
                  <a:srgbClr val="000000"/>
                </a:solidFill>
                <a:latin typeface="Arial"/>
                <a:ea typeface="Arial"/>
              </a:rPr>
              <a:t>                                               </a:t>
            </a:r>
            <a:r>
              <a:rPr b="0" lang="ca" sz="1500" spc="-1" strike="noStrike">
                <a:solidFill>
                  <a:srgbClr val="000000"/>
                </a:solidFill>
                <a:latin typeface="Arial"/>
                <a:ea typeface="Arial"/>
              </a:rPr>
              <a:t>Respectem el torn de paraula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tabLst>
                <a:tab algn="l" pos="0"/>
              </a:tabLst>
            </a:pPr>
            <a:r>
              <a:rPr b="1" lang="ca" sz="1500" spc="-1" strike="noStrike">
                <a:solidFill>
                  <a:srgbClr val="000000"/>
                </a:solidFill>
                <a:latin typeface="Arial"/>
                <a:ea typeface="Arial"/>
              </a:rPr>
              <a:t>Altres protocols del centre:</a:t>
            </a:r>
            <a:r>
              <a:rPr b="0" lang="ca" sz="1500" spc="-1" strike="noStrike">
                <a:solidFill>
                  <a:srgbClr val="000000"/>
                </a:solidFill>
                <a:latin typeface="Arial"/>
                <a:ea typeface="Arial"/>
              </a:rPr>
              <a:t> Seguretat, salut i benestar per a tots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9" name="Google Shape;127;g3f9cb86e79b_0_0" descr=""/>
          <p:cNvPicPr/>
          <p:nvPr/>
        </p:nvPicPr>
        <p:blipFill>
          <a:blip r:embed="rId1"/>
          <a:stretch/>
        </p:blipFill>
        <p:spPr>
          <a:xfrm>
            <a:off x="555480" y="622440"/>
            <a:ext cx="627480" cy="591120"/>
          </a:xfrm>
          <a:prstGeom prst="rect">
            <a:avLst/>
          </a:prstGeom>
          <a:ln w="0">
            <a:noFill/>
          </a:ln>
        </p:spPr>
      </p:pic>
      <p:pic>
        <p:nvPicPr>
          <p:cNvPr id="90" name="Google Shape;128;g3f9cb86e79b_0_0" descr=""/>
          <p:cNvPicPr/>
          <p:nvPr/>
        </p:nvPicPr>
        <p:blipFill>
          <a:blip r:embed="rId2"/>
          <a:stretch/>
        </p:blipFill>
        <p:spPr>
          <a:xfrm>
            <a:off x="497160" y="1258200"/>
            <a:ext cx="671040" cy="621000"/>
          </a:xfrm>
          <a:prstGeom prst="rect">
            <a:avLst/>
          </a:prstGeom>
          <a:ln w="0">
            <a:noFill/>
          </a:ln>
        </p:spPr>
      </p:pic>
      <p:pic>
        <p:nvPicPr>
          <p:cNvPr id="91" name="Google Shape;129;g3f9cb86e79b_0_0" descr=""/>
          <p:cNvPicPr/>
          <p:nvPr/>
        </p:nvPicPr>
        <p:blipFill>
          <a:blip r:embed="rId3"/>
          <a:srcRect l="0" t="88151" r="85305" b="0"/>
          <a:stretch/>
        </p:blipFill>
        <p:spPr>
          <a:xfrm>
            <a:off x="497160" y="4377600"/>
            <a:ext cx="894960" cy="582840"/>
          </a:xfrm>
          <a:prstGeom prst="rect">
            <a:avLst/>
          </a:prstGeom>
          <a:ln w="0">
            <a:noFill/>
          </a:ln>
        </p:spPr>
      </p:pic>
      <p:pic>
        <p:nvPicPr>
          <p:cNvPr id="92" name="Google Shape;130;g3f9cb86e79b_0_0" descr=""/>
          <p:cNvPicPr/>
          <p:nvPr/>
        </p:nvPicPr>
        <p:blipFill>
          <a:blip r:embed="rId4"/>
          <a:srcRect l="2031" t="77358" r="85915" b="11555"/>
          <a:stretch/>
        </p:blipFill>
        <p:spPr>
          <a:xfrm>
            <a:off x="604080" y="3705840"/>
            <a:ext cx="802080" cy="595800"/>
          </a:xfrm>
          <a:prstGeom prst="rect">
            <a:avLst/>
          </a:prstGeom>
          <a:ln w="0">
            <a:noFill/>
          </a:ln>
        </p:spPr>
      </p:pic>
      <p:pic>
        <p:nvPicPr>
          <p:cNvPr id="93" name="Google Shape;131;g3f9cb86e79b_0_0" descr=""/>
          <p:cNvPicPr/>
          <p:nvPr/>
        </p:nvPicPr>
        <p:blipFill>
          <a:blip r:embed="rId5"/>
          <a:srcRect l="0" t="34981" r="85786" b="53627"/>
          <a:stretch/>
        </p:blipFill>
        <p:spPr>
          <a:xfrm>
            <a:off x="501480" y="1897200"/>
            <a:ext cx="802080" cy="519120"/>
          </a:xfrm>
          <a:prstGeom prst="rect">
            <a:avLst/>
          </a:prstGeom>
          <a:ln w="0">
            <a:noFill/>
          </a:ln>
        </p:spPr>
      </p:pic>
      <p:pic>
        <p:nvPicPr>
          <p:cNvPr id="94" name="Google Shape;132;g3f9cb86e79b_0_0" descr=""/>
          <p:cNvPicPr/>
          <p:nvPr/>
        </p:nvPicPr>
        <p:blipFill>
          <a:blip r:embed="rId6"/>
          <a:srcRect l="0" t="45807" r="85305" b="43683"/>
          <a:stretch/>
        </p:blipFill>
        <p:spPr>
          <a:xfrm>
            <a:off x="462240" y="2457360"/>
            <a:ext cx="894960" cy="517680"/>
          </a:xfrm>
          <a:prstGeom prst="rect">
            <a:avLst/>
          </a:prstGeom>
          <a:ln w="0">
            <a:noFill/>
          </a:ln>
        </p:spPr>
      </p:pic>
      <p:pic>
        <p:nvPicPr>
          <p:cNvPr id="95" name="Google Shape;133;g3f9cb86e79b_0_0" descr=""/>
          <p:cNvPicPr/>
          <p:nvPr/>
        </p:nvPicPr>
        <p:blipFill>
          <a:blip r:embed="rId7"/>
          <a:srcRect l="0" t="57471" r="84695" b="33163"/>
          <a:stretch/>
        </p:blipFill>
        <p:spPr>
          <a:xfrm>
            <a:off x="365760" y="3058920"/>
            <a:ext cx="1047240" cy="517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dcterms:modified xsi:type="dcterms:W3CDTF">2026-09-02T13:16:08Z</dcterms:modified>
  <cp:revision>1</cp:revision>
  <dc:subject/>
  <dc:title/>
</cp:coreProperties>
</file>