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5143500" cx="9144000"/>
  <p:notesSz cx="6858000" cy="9144000"/>
  <p:embeddedFontLst>
    <p:embeddedFont>
      <p:font typeface="Roboto"/>
      <p:regular r:id="rId24"/>
      <p:bold r:id="rId25"/>
      <p:italic r:id="rId26"/>
      <p:boldItalic r:id="rId27"/>
    </p:embeddedFont>
    <p:embeddedFont>
      <p:font typeface="Oswald"/>
      <p:regular r:id="rId28"/>
      <p:bold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0" roundtripDataSignature="AMtx7mhFhbcO3aBtBMF4p1ILciWt2aOW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F12CA12-DDD2-4762-8E54-E4BCC623575A}">
  <a:tblStyle styleId="{BF12CA12-DDD2-4762-8E54-E4BCC623575A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Roboto-regular.fntdata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Roboto-italic.fntdata"/><Relationship Id="rId25" Type="http://schemas.openxmlformats.org/officeDocument/2006/relationships/font" Target="fonts/Roboto-bold.fntdata"/><Relationship Id="rId28" Type="http://schemas.openxmlformats.org/officeDocument/2006/relationships/font" Target="fonts/Oswald-regular.fntdata"/><Relationship Id="rId27" Type="http://schemas.openxmlformats.org/officeDocument/2006/relationships/font" Target="fonts/Roboto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Oswald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customschemas.google.com/relationships/presentationmetadata" Target="meta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JECT" type="obj">
  <p:cSld name="OBJECT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1"/>
          <p:cNvSpPr txBox="1"/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" name="Google Shape;10;p21"/>
          <p:cNvSpPr txBox="1"/>
          <p:nvPr>
            <p:ph idx="1" type="body"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3"/>
          <p:cNvSpPr txBox="1"/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3"/>
          <p:cNvSpPr txBox="1"/>
          <p:nvPr>
            <p:ph idx="1" type="subTitle"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3"/>
          <p:cNvSpPr txBox="1"/>
          <p:nvPr>
            <p:ph idx="11" type="ftr"/>
          </p:nvPr>
        </p:nvSpPr>
        <p:spPr>
          <a:xfrm>
            <a:off x="3124080" y="4767120"/>
            <a:ext cx="289512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3"/>
          <p:cNvSpPr txBox="1"/>
          <p:nvPr>
            <p:ph idx="12" type="sldNum"/>
          </p:nvPr>
        </p:nvSpPr>
        <p:spPr>
          <a:xfrm>
            <a:off x="6553080" y="4767120"/>
            <a:ext cx="213336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sz="1200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23"/>
          <p:cNvSpPr txBox="1"/>
          <p:nvPr>
            <p:ph idx="10" type="dt"/>
          </p:nvPr>
        </p:nvSpPr>
        <p:spPr>
          <a:xfrm>
            <a:off x="457200" y="4767120"/>
            <a:ext cx="213336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/>
          <p:nvPr>
            <p:ph type="title"/>
          </p:nvPr>
        </p:nvSpPr>
        <p:spPr>
          <a:xfrm>
            <a:off x="311760" y="444960"/>
            <a:ext cx="8519760" cy="572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p20"/>
          <p:cNvSpPr txBox="1"/>
          <p:nvPr>
            <p:ph idx="1" type="body"/>
          </p:nvPr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2"/>
          <p:cNvSpPr txBox="1"/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" name="Google Shape;13;p22"/>
          <p:cNvSpPr txBox="1"/>
          <p:nvPr>
            <p:ph idx="10" type="dt"/>
          </p:nvPr>
        </p:nvSpPr>
        <p:spPr>
          <a:xfrm>
            <a:off x="457200" y="4767120"/>
            <a:ext cx="213336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" name="Google Shape;14;p22"/>
          <p:cNvSpPr txBox="1"/>
          <p:nvPr>
            <p:ph idx="11" type="ftr"/>
          </p:nvPr>
        </p:nvSpPr>
        <p:spPr>
          <a:xfrm>
            <a:off x="3124080" y="4767120"/>
            <a:ext cx="289512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" name="Google Shape;15;p22"/>
          <p:cNvSpPr txBox="1"/>
          <p:nvPr>
            <p:ph idx="12" type="sldNum"/>
          </p:nvPr>
        </p:nvSpPr>
        <p:spPr>
          <a:xfrm>
            <a:off x="6553080" y="4767120"/>
            <a:ext cx="2133360" cy="27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Google Shape;16;p22"/>
          <p:cNvSpPr txBox="1"/>
          <p:nvPr>
            <p:ph idx="1"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"/>
          <p:cNvSpPr/>
          <p:nvPr/>
        </p:nvSpPr>
        <p:spPr>
          <a:xfrm>
            <a:off x="381240" y="424440"/>
            <a:ext cx="8519760" cy="42876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"/>
          <p:cNvSpPr/>
          <p:nvPr/>
        </p:nvSpPr>
        <p:spPr>
          <a:xfrm>
            <a:off x="468360" y="347040"/>
            <a:ext cx="8155080" cy="624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Matemàtiques A (Aplicades / PD)</a:t>
            </a:r>
            <a:endParaRPr b="0" i="0" sz="3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"/>
          <p:cNvSpPr/>
          <p:nvPr/>
        </p:nvSpPr>
        <p:spPr>
          <a:xfrm>
            <a:off x="955080" y="3420000"/>
            <a:ext cx="7504560" cy="1005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4t ESO A (Aula A309)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CURS 2026 - 2027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0"/>
          <p:cNvSpPr/>
          <p:nvPr/>
        </p:nvSpPr>
        <p:spPr>
          <a:xfrm>
            <a:off x="207360" y="101160"/>
            <a:ext cx="8665920" cy="1102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AVALUACIÓ: Avaluar per a aprendre</a:t>
            </a:r>
            <a:endParaRPr b="0" i="0" sz="4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0"/>
          <p:cNvSpPr/>
          <p:nvPr/>
        </p:nvSpPr>
        <p:spPr>
          <a:xfrm>
            <a:off x="404640" y="1119960"/>
            <a:ext cx="8271720" cy="25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Què valorem?</a:t>
            </a:r>
            <a:r>
              <a:rPr b="1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L’esforç, l’evolució, l’autonomia, l’actitud, la participació activa i el que cada alumne/a va assolint.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Com observem? </a:t>
            </a:r>
            <a:r>
              <a:rPr b="0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Mitjançant tasques, projectes, proves escrites, observació diària, participació en concursos matemàtics i diàleg.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Com informem?</a:t>
            </a:r>
            <a:r>
              <a:rPr b="0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Mitjançant reunions, entrevistes, informes i comunicació habitual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200" y="1222560"/>
            <a:ext cx="556920" cy="499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0920" y="2321640"/>
            <a:ext cx="555120" cy="499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6600" y="3421080"/>
            <a:ext cx="564120" cy="514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1"/>
          <p:cNvSpPr/>
          <p:nvPr/>
        </p:nvSpPr>
        <p:spPr>
          <a:xfrm>
            <a:off x="207360" y="101160"/>
            <a:ext cx="8665920" cy="1102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AVALUACIÓ: Avaluar per a aprendre</a:t>
            </a:r>
            <a:endParaRPr b="0" i="0" sz="3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1"/>
          <p:cNvSpPr txBox="1"/>
          <p:nvPr>
            <p:ph idx="12" type="sldNum"/>
          </p:nvPr>
        </p:nvSpPr>
        <p:spPr>
          <a:xfrm>
            <a:off x="6553080" y="3575520"/>
            <a:ext cx="2133360" cy="2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1" name="Google Shape;101;p11"/>
          <p:cNvSpPr/>
          <p:nvPr/>
        </p:nvSpPr>
        <p:spPr>
          <a:xfrm>
            <a:off x="404640" y="1119960"/>
            <a:ext cx="8271720" cy="25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Criteris d’avaluació i qualificació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Es segueixen els criteris d’avaluació establerts en la programació.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Les qualificacions reflecteixen el grau d'adquisició dels criteris.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Instruments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Tasques - Projectes - Exposicions orals - Proves escrites - Observació - Autoavaluació - Rúbriques - Altres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11"/>
          <p:cNvPicPr preferRelativeResize="0"/>
          <p:nvPr/>
        </p:nvPicPr>
        <p:blipFill rotWithShape="1">
          <a:blip r:embed="rId3">
            <a:alphaModFix/>
          </a:blip>
          <a:srcRect b="38886" l="2397" r="84270" t="6977"/>
          <a:stretch/>
        </p:blipFill>
        <p:spPr>
          <a:xfrm>
            <a:off x="1958400" y="2883600"/>
            <a:ext cx="627120" cy="55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2"/>
          <p:cNvSpPr txBox="1"/>
          <p:nvPr>
            <p:ph idx="12" type="sldNum"/>
          </p:nvPr>
        </p:nvSpPr>
        <p:spPr>
          <a:xfrm>
            <a:off x="6553080" y="3575520"/>
            <a:ext cx="2133360" cy="20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" name="Google Shape;108;p12"/>
          <p:cNvSpPr/>
          <p:nvPr/>
        </p:nvSpPr>
        <p:spPr>
          <a:xfrm>
            <a:off x="404640" y="1119960"/>
            <a:ext cx="8271720" cy="25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• Si no assoliu el 1r i/o el 2n trimestre podeu recuperar les competències no assolides al llarg del curs mitjançant tasques i proves de recuperació.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• Si teniu pendent la matèria de 3r d’ESO es faran activitats de recuperació i seguiment personalitzat de les competències bàsiques.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2"/>
          <p:cNvSpPr/>
          <p:nvPr/>
        </p:nvSpPr>
        <p:spPr>
          <a:xfrm>
            <a:off x="207360" y="178560"/>
            <a:ext cx="8665920" cy="1102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AVALUACIÓ: Avaluar per a aprendre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4"/>
          <p:cNvSpPr/>
          <p:nvPr/>
        </p:nvSpPr>
        <p:spPr>
          <a:xfrm>
            <a:off x="312120" y="933480"/>
            <a:ext cx="8700120" cy="39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72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utilitzarem llibre de text. Classroom → Teoria i diferents fitxes amb tasques.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72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Utilitzarem llibreta per prendre els apunts i fer les activitats. Aquesta serà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únicament per matemàtiques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72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Només s’utilitzarà el vermell per escriure les correccions de les activitats.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72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Podeu fer les activitats en llapis. Les tasques avaluables i proves NO.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72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Cadascú realitzarà </a:t>
            </a:r>
            <a:r>
              <a:rPr b="0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els seus propis apunts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per estudiar.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72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Algunes tasques s’entregaran pel Classroom o a través d’un drive compartit (cal fer fotografies de qualitat dels exercicis que es fan en paper). D’altres s’entregaran en paper. </a:t>
            </a:r>
            <a:r>
              <a:rPr b="0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 respectar el dia d’entrega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La no entrega equivaldrà a un 0 de la tasca.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72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demanarà entregar la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feina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feta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durant l’hora de classe</a:t>
            </a: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72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 anotar al calendari de classe les proves i activitats avaluables.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4"/>
          <p:cNvSpPr/>
          <p:nvPr/>
        </p:nvSpPr>
        <p:spPr>
          <a:xfrm>
            <a:off x="381240" y="424440"/>
            <a:ext cx="8519760" cy="42876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00" u="none" cap="none" strike="noStrike">
                <a:solidFill>
                  <a:srgbClr val="595959"/>
                </a:solidFill>
                <a:latin typeface="Oswald"/>
                <a:ea typeface="Oswald"/>
                <a:cs typeface="Oswald"/>
                <a:sym typeface="Oswald"/>
              </a:rPr>
              <a:t>A tenir en compte</a:t>
            </a:r>
            <a:endParaRPr b="0" i="0" sz="3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5"/>
          <p:cNvSpPr/>
          <p:nvPr/>
        </p:nvSpPr>
        <p:spPr>
          <a:xfrm>
            <a:off x="370800" y="322200"/>
            <a:ext cx="8519760" cy="42876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00" u="none" cap="none" strike="noStrike">
                <a:solidFill>
                  <a:srgbClr val="595959"/>
                </a:solidFill>
                <a:latin typeface="Oswald"/>
                <a:ea typeface="Oswald"/>
                <a:cs typeface="Oswald"/>
                <a:sym typeface="Oswald"/>
              </a:rPr>
              <a:t>Ús de l’ordinador a l’aula</a:t>
            </a:r>
            <a:endParaRPr b="0" i="0" sz="3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5"/>
          <p:cNvSpPr/>
          <p:nvPr/>
        </p:nvSpPr>
        <p:spPr>
          <a:xfrm>
            <a:off x="21960" y="751320"/>
            <a:ext cx="8890560" cy="40669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marR="0" rt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12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-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L’ús de l’ordinador és únicament acadèmic.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12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-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es podrà tenir l’ordinador obert mentre el professor/a explica a classe.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12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-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Només podreu fer ús de  l’ordinador quan el professor/a ho demani.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just">
              <a:lnSpc>
                <a:spcPct val="107000"/>
              </a:lnSpc>
              <a:spcBef>
                <a:spcPts val="799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l’assignatura de matemàtiques un mal ús de l'ordinador constitueix un avís o conducta, com per exemple: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120" lvl="0" marL="914400" marR="0" rtl="0" algn="just">
              <a:lnSpc>
                <a:spcPct val="115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Fer servir l’ordinador quan el professorat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ho ha indicat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120" lvl="0" marL="9144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Entrar en pàgines web o programes que el professor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ha indicat 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120" lvl="0" marL="9144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Escoltar música o provocar sorolls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120" lvl="0" marL="9144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Provocar danys intencionats a l’ordinador o arxius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propis o d’una altra persona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120" lvl="0" marL="9144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Accedir a informació personal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emmagatzemada al portàtil d’una altre persona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120" lvl="0" marL="9144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●"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Fer un mal ús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manera reiterada de l’ordinador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1599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599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/>
          <p:nvPr/>
        </p:nvSpPr>
        <p:spPr>
          <a:xfrm>
            <a:off x="370800" y="353160"/>
            <a:ext cx="8519760" cy="42876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00" u="none" cap="none" strike="noStrike">
                <a:solidFill>
                  <a:srgbClr val="595959"/>
                </a:solidFill>
                <a:latin typeface="Oswald"/>
                <a:ea typeface="Oswald"/>
                <a:cs typeface="Oswald"/>
                <a:sym typeface="Oswald"/>
              </a:rPr>
              <a:t>Què esperem de l’alumnat?</a:t>
            </a:r>
            <a:endParaRPr b="0" i="0" sz="3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/>
          <p:nvPr/>
        </p:nvSpPr>
        <p:spPr>
          <a:xfrm>
            <a:off x="370800" y="353160"/>
            <a:ext cx="8519760" cy="42876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00" u="none" cap="none" strike="noStrike">
                <a:solidFill>
                  <a:srgbClr val="595959"/>
                </a:solidFill>
                <a:latin typeface="Oswald"/>
                <a:ea typeface="Oswald"/>
                <a:cs typeface="Oswald"/>
                <a:sym typeface="Oswald"/>
              </a:rPr>
              <a:t>Què esperem del professorat?</a:t>
            </a:r>
            <a:endParaRPr b="0" i="0" sz="3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/>
          <p:nvPr/>
        </p:nvSpPr>
        <p:spPr>
          <a:xfrm>
            <a:off x="311760" y="1152360"/>
            <a:ext cx="8519760" cy="341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249840" lvl="0" marL="43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4t ESO A (MAT pd) — Rubén Pineda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3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3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Codi de la classe de Google Classroom: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3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3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solidFill>
                  <a:srgbClr val="444746"/>
                </a:solidFill>
                <a:highlight>
                  <a:srgbClr val="E9EEF6"/>
                </a:highlight>
                <a:latin typeface="Roboto"/>
                <a:ea typeface="Roboto"/>
                <a:cs typeface="Roboto"/>
                <a:sym typeface="Roboto"/>
              </a:rPr>
              <a:t>j2kx6jvx</a:t>
            </a:r>
            <a:endParaRPr b="0" i="0" sz="5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9"/>
          <p:cNvSpPr/>
          <p:nvPr/>
        </p:nvSpPr>
        <p:spPr>
          <a:xfrm>
            <a:off x="370800" y="491400"/>
            <a:ext cx="8519760" cy="42876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00" u="none" cap="none" strike="noStrike">
                <a:solidFill>
                  <a:srgbClr val="595959"/>
                </a:solidFill>
                <a:latin typeface="Oswald"/>
                <a:ea typeface="Oswald"/>
                <a:cs typeface="Oswald"/>
                <a:sym typeface="Oswald"/>
              </a:rPr>
              <a:t>Codi Classroom</a:t>
            </a:r>
            <a:endParaRPr b="0" i="0" sz="3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381240" y="370800"/>
            <a:ext cx="8519760" cy="42876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Professorat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712440" y="1167840"/>
            <a:ext cx="8318880" cy="31089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4t ESO A (MAT pd):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Rubén Pineda  ruben.pineda@inspereborrell.cat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"/>
          <p:cNvSpPr/>
          <p:nvPr/>
        </p:nvSpPr>
        <p:spPr>
          <a:xfrm>
            <a:off x="311760" y="1108440"/>
            <a:ext cx="8519760" cy="3415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   4t ESO A (MAT pd)   Rubén Pineda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1" name="Google Shape;41;p3"/>
          <p:cNvGraphicFramePr/>
          <p:nvPr/>
        </p:nvGraphicFramePr>
        <p:xfrm>
          <a:off x="952560" y="2381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{BF12CA12-DDD2-4762-8E54-E4BCC623575A}</a:tableStyleId>
              </a:tblPr>
              <a:tblGrid>
                <a:gridCol w="2412725"/>
                <a:gridCol w="2412725"/>
                <a:gridCol w="2412725"/>
              </a:tblGrid>
              <a:tr h="382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Dia</a:t>
                      </a:r>
                      <a:endParaRPr b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725" marL="907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Hora</a:t>
                      </a:r>
                      <a:endParaRPr b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725" marL="907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Aula</a:t>
                      </a:r>
                      <a:endParaRPr b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725" marL="907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</a:tr>
              <a:tr h="382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Dilluns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725" marL="907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8:45 - 9:40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725" marL="907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A309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725" marL="907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382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Dimarts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725" marL="907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13:05 - 14:00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725" marL="907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A309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725" marL="907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2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Dimecres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725" marL="907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9:40 - 10:35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725" marL="907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A309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725" marL="907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2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Divendres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725" marL="907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10:55 - 11:50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725" marL="907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A309</a:t>
                      </a:r>
                      <a:endParaRPr b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725" marL="907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42" name="Google Shape;42;p3"/>
          <p:cNvSpPr/>
          <p:nvPr/>
        </p:nvSpPr>
        <p:spPr>
          <a:xfrm>
            <a:off x="381240" y="401760"/>
            <a:ext cx="8519760" cy="42876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00" u="none" cap="none" strike="noStrike">
                <a:solidFill>
                  <a:srgbClr val="595959"/>
                </a:solidFill>
                <a:latin typeface="Oswald"/>
                <a:ea typeface="Oswald"/>
                <a:cs typeface="Oswald"/>
                <a:sym typeface="Oswald"/>
              </a:rPr>
              <a:t>Horaris</a:t>
            </a:r>
            <a:endParaRPr b="0" i="0" sz="3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"/>
          <p:cNvSpPr/>
          <p:nvPr/>
        </p:nvSpPr>
        <p:spPr>
          <a:xfrm>
            <a:off x="381240" y="370800"/>
            <a:ext cx="8519760" cy="42876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00" u="none" cap="none" strike="noStrike">
                <a:solidFill>
                  <a:srgbClr val="595959"/>
                </a:solidFill>
                <a:latin typeface="Oswald"/>
                <a:ea typeface="Oswald"/>
                <a:cs typeface="Oswald"/>
                <a:sym typeface="Oswald"/>
              </a:rPr>
              <a:t>Què treballarem aquest curs?</a:t>
            </a:r>
            <a:endParaRPr b="0" i="0" sz="3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663120" y="1067040"/>
            <a:ext cx="7095240" cy="26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Matemàtiques Aplicades / PD (A)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Presenten un enfocament més pràctic, funcional i aplicat al món real i a la vida quotidiana, facilitant la comprensió i aplicació dels conceptes matemàtics clau.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Aquesta modalitat està dissenyada per preparar l’alumnat que té intenció de cursar Cicles Formatius de Grau Mitjà (CFGM), Batxillerat General o Artístic, i per a la incorporació al món laboral i la vida quotidiana.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"/>
          <p:cNvSpPr/>
          <p:nvPr/>
        </p:nvSpPr>
        <p:spPr>
          <a:xfrm>
            <a:off x="381240" y="370800"/>
            <a:ext cx="8519760" cy="42876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00" u="none" cap="none" strike="noStrike">
                <a:solidFill>
                  <a:srgbClr val="595959"/>
                </a:solidFill>
                <a:latin typeface="Oswald"/>
                <a:ea typeface="Oswald"/>
                <a:cs typeface="Oswald"/>
                <a:sym typeface="Oswald"/>
              </a:rPr>
              <a:t>Què treballarem aquest curs?</a:t>
            </a:r>
            <a:endParaRPr b="0" i="0" sz="3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5"/>
          <p:cNvSpPr/>
          <p:nvPr/>
        </p:nvSpPr>
        <p:spPr>
          <a:xfrm>
            <a:off x="1349640" y="835200"/>
            <a:ext cx="7095240" cy="26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1r trimestre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U1. Nombres: Fraccions, decimals, potències de base 10 i arrels bàsiques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U2. Expressions algebraiques elementals i valor numèric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U3. Percentatges, descomptes i càlculs geomètrics 3D a la vida real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U4. Estadística descriptiva bàsica amb full de càlcul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2n trimestre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U5. Equacions de 1r i 2n grau i resolució de problemes quotidians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U6. Sistemes d’equacions lineals bàsics (2x2)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U7. Funcions i interpretació de gràfiques en situacions reals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U8. Economia domèstica i finances personals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3r trimestre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U9. Probabilitat bàsica, jocs i sortejos (Llei de Laplace)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U10. Geometria pràctica: Teorema de Pitàgores, Tales i trigonometria elemental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U11. Proporcionalitat directa, inversa i lectura d'escales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"/>
          <p:cNvSpPr/>
          <p:nvPr/>
        </p:nvSpPr>
        <p:spPr>
          <a:xfrm>
            <a:off x="381240" y="177480"/>
            <a:ext cx="8519760" cy="42876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00" u="none" cap="none" strike="noStrike">
                <a:solidFill>
                  <a:srgbClr val="595959"/>
                </a:solidFill>
                <a:latin typeface="Oswald"/>
                <a:ea typeface="Oswald"/>
                <a:cs typeface="Oswald"/>
                <a:sym typeface="Oswald"/>
              </a:rPr>
              <a:t>Què treballarem aquest curs?</a:t>
            </a:r>
            <a:endParaRPr b="0" i="0" sz="3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6"/>
          <p:cNvSpPr/>
          <p:nvPr/>
        </p:nvSpPr>
        <p:spPr>
          <a:xfrm>
            <a:off x="559800" y="660960"/>
            <a:ext cx="8155800" cy="26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1r trimestre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U1. Nombres: Fraccions, decimals i potències bàsiques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Repàs de nombres enters, decimals i fraccions (operacions bàsiques i jerarquia)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Aproximacions a la realitat (arrodoniment, truncament i estimacions de càlcul)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Potències senzilles de base 10, notació científica bàsica i arrels quadrades exactes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U2. Àlgebra bàsica i expressions algebraiques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Llenguatge algebraic en situacions quotidianes i valor numèric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Operacions bàsiques amb monomis i polinomis senzills (suma, resta i producte bàsic)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Identitats notables bàsiques i aplicació pràctica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2E7D32"/>
                </a:solidFill>
                <a:latin typeface="Arial"/>
                <a:ea typeface="Arial"/>
                <a:cs typeface="Arial"/>
                <a:sym typeface="Arial"/>
              </a:rPr>
              <a:t>Treball transversal - Un Món de merda! Reciclatge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U3. Percentatges i geometria pràctica a l’espai 3D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Càlcul d’augments, rebaixes i descomptes percentuals en compres i consum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Càlcul d’àrees i volums d’objectes quotidians (prismes, caixes, cilindres)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U4. Estadística descriptiva bàsica amb full de càlcul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Recollida de dades, taules de freqüències i gràfics (barres, línies i sectors)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Càlcul i interpretació de paràmetres bàsics: mitjana, mediana, moda i rang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"/>
          <p:cNvSpPr/>
          <p:nvPr/>
        </p:nvSpPr>
        <p:spPr>
          <a:xfrm>
            <a:off x="381240" y="90360"/>
            <a:ext cx="8519760" cy="42876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00" u="none" cap="none" strike="noStrike">
                <a:solidFill>
                  <a:srgbClr val="595959"/>
                </a:solidFill>
                <a:latin typeface="Oswald"/>
                <a:ea typeface="Oswald"/>
                <a:cs typeface="Oswald"/>
                <a:sym typeface="Oswald"/>
              </a:rPr>
              <a:t>Què treballarem aquest curs?</a:t>
            </a:r>
            <a:endParaRPr b="0" i="0" sz="3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7"/>
          <p:cNvSpPr/>
          <p:nvPr/>
        </p:nvSpPr>
        <p:spPr>
          <a:xfrm>
            <a:off x="426600" y="553680"/>
            <a:ext cx="8474400" cy="26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2n trimestre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U5. Equacions de 1r i 2n grau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Resolució d’equacions lineals de 1r grau amb i sense parèntesis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Equacions bàsiques de 2n grau (incompletes i completes amb fórmula)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Plantejament i resolució de problemes pràctics mitjançant equacions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U6. Sistemes d’equacions lineals (2x2)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Resolució de sistemes lineals bàsics (mètodes de reducció i substitució)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Modelització de situacions reals i problemes quotidians amb dues incògnites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U7. Funcions i lectura gràfica a la vida real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Interpretació de gràfiques quotidianes (creixement, decreixement, màxims, mínims i tendències)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La funció lineal (rectes): interpretació del pendent i expressió bàsica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2E7D32"/>
                </a:solidFill>
                <a:latin typeface="Arial"/>
                <a:ea typeface="Arial"/>
                <a:cs typeface="Arial"/>
                <a:sym typeface="Arial"/>
              </a:rPr>
              <a:t>Treball transversal. La línia de vida.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U8. Economia domèstica i finances personals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Càlcul d’interès simple, pressupostos personals i plans d’estalvi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Comprensió pràctica de factures, nòmines, descomptes i impostos bàsics (IVA, IRPF)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"/>
          <p:cNvSpPr/>
          <p:nvPr/>
        </p:nvSpPr>
        <p:spPr>
          <a:xfrm>
            <a:off x="381240" y="206280"/>
            <a:ext cx="8519760" cy="42876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00" u="none" cap="none" strike="noStrike">
                <a:solidFill>
                  <a:srgbClr val="595959"/>
                </a:solidFill>
                <a:latin typeface="Oswald"/>
                <a:ea typeface="Oswald"/>
                <a:cs typeface="Oswald"/>
                <a:sym typeface="Oswald"/>
              </a:rPr>
              <a:t>Què treballarem aquest curs?</a:t>
            </a:r>
            <a:endParaRPr b="0" i="0" sz="3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8"/>
          <p:cNvSpPr/>
          <p:nvPr/>
        </p:nvSpPr>
        <p:spPr>
          <a:xfrm>
            <a:off x="467640" y="719280"/>
            <a:ext cx="8366040" cy="26323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3r trimestre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U9. Probabilitat bàsica i presa de decisions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Esdeveniments aleatoris, segurs i impossibles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Càlcul de probabilitats simples mitjançant la Llei de Laplace (jocs, sortejos, daus, cartes)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Diagrames d’arbre senzills per a experiments de dos passos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U10. Geometria pràctica i trigonometria elemental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Teorema de Pitàgores i càlcul de costats en figures planes i espacials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Semblança de triangles i aplicació pràctica del Teorema de Tales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Introducció pràctica a les raons trigonomètriques bàsiques (sinus, cosinus, tangent) per a càlcul d’altures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00" u="none" cap="none" strike="noStrike">
                <a:solidFill>
                  <a:srgbClr val="2E7D32"/>
                </a:solidFill>
                <a:latin typeface="Arial"/>
                <a:ea typeface="Arial"/>
                <a:cs typeface="Arial"/>
                <a:sym typeface="Arial"/>
              </a:rPr>
              <a:t>Treball Transversal. Eclipsis solars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U11. Proporcionalitat directa, inversa i escales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Proporcionalitat directa i inversa: regles de tres i repartiments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   • Interpretació i ús d'escales en plànols, mapes i maquetes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9"/>
          <p:cNvSpPr/>
          <p:nvPr/>
        </p:nvSpPr>
        <p:spPr>
          <a:xfrm>
            <a:off x="497160" y="102600"/>
            <a:ext cx="8149320" cy="591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7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LES NORMES TAMBÉ ENS CUIDEN</a:t>
            </a:r>
            <a:endParaRPr b="0" i="0" sz="3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9"/>
          <p:cNvSpPr/>
          <p:nvPr/>
        </p:nvSpPr>
        <p:spPr>
          <a:xfrm>
            <a:off x="1392480" y="763200"/>
            <a:ext cx="7751160" cy="3075120"/>
          </a:xfrm>
          <a:prstGeom prst="rect">
            <a:avLst/>
          </a:prstGeom>
          <a:noFill/>
          <a:ln>
            <a:noFill/>
          </a:ln>
        </p:spPr>
        <p:txBody>
          <a:bodyPr anchorCtr="0" anchor="t" bIns="37800" lIns="75600" spcFirstLastPara="1" rIns="75600" wrap="square" tIns="378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Entrades i sortides: </a:t>
            </a: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Puntualitat i recollida responsable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Material: </a:t>
            </a: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Cuidem el material propi i aliè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Pati i convivència: </a:t>
            </a: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Compartim i ens respectem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Dispositius:</a:t>
            </a: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No es permet l’ús del mòbil o rellotges intel·ligents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Assistència: </a:t>
            </a: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L’assistència regular és clau per a l’aprenentatge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En cas d’absència cal demanar apunts i correccions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Comunicació respectuosa: </a:t>
            </a: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Parlem des del respecte i la solució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Respectem el torn de paraula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Altres protocols del centre:</a:t>
            </a:r>
            <a:r>
              <a:rPr b="0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Seguretat, salut i benestar per a tots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480" y="622440"/>
            <a:ext cx="627480" cy="591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7160" y="1258200"/>
            <a:ext cx="671040" cy="62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9"/>
          <p:cNvPicPr preferRelativeResize="0"/>
          <p:nvPr/>
        </p:nvPicPr>
        <p:blipFill rotWithShape="1">
          <a:blip r:embed="rId5">
            <a:alphaModFix/>
          </a:blip>
          <a:srcRect b="0" l="0" r="85305" t="88151"/>
          <a:stretch/>
        </p:blipFill>
        <p:spPr>
          <a:xfrm>
            <a:off x="497160" y="4377600"/>
            <a:ext cx="894960" cy="582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9"/>
          <p:cNvPicPr preferRelativeResize="0"/>
          <p:nvPr/>
        </p:nvPicPr>
        <p:blipFill rotWithShape="1">
          <a:blip r:embed="rId5">
            <a:alphaModFix/>
          </a:blip>
          <a:srcRect b="11555" l="2031" r="85915" t="77358"/>
          <a:stretch/>
        </p:blipFill>
        <p:spPr>
          <a:xfrm>
            <a:off x="604080" y="3705840"/>
            <a:ext cx="802080" cy="59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9"/>
          <p:cNvPicPr preferRelativeResize="0"/>
          <p:nvPr/>
        </p:nvPicPr>
        <p:blipFill rotWithShape="1">
          <a:blip r:embed="rId5">
            <a:alphaModFix/>
          </a:blip>
          <a:srcRect b="53627" l="0" r="85786" t="34981"/>
          <a:stretch/>
        </p:blipFill>
        <p:spPr>
          <a:xfrm>
            <a:off x="501480" y="1897200"/>
            <a:ext cx="802080" cy="519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9"/>
          <p:cNvPicPr preferRelativeResize="0"/>
          <p:nvPr/>
        </p:nvPicPr>
        <p:blipFill rotWithShape="1">
          <a:blip r:embed="rId5">
            <a:alphaModFix/>
          </a:blip>
          <a:srcRect b="43683" l="0" r="85305" t="45807"/>
          <a:stretch/>
        </p:blipFill>
        <p:spPr>
          <a:xfrm>
            <a:off x="462240" y="2457360"/>
            <a:ext cx="894960" cy="51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9"/>
          <p:cNvPicPr preferRelativeResize="0"/>
          <p:nvPr/>
        </p:nvPicPr>
        <p:blipFill rotWithShape="1">
          <a:blip r:embed="rId5">
            <a:alphaModFix/>
          </a:blip>
          <a:srcRect b="33163" l="0" r="84695" t="57471"/>
          <a:stretch/>
        </p:blipFill>
        <p:spPr>
          <a:xfrm>
            <a:off x="365760" y="3058920"/>
            <a:ext cx="1047240" cy="517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