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</p:sld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" Target="slides/slide1.xml"/><Relationship Id="rId16" Type="http://schemas.openxmlformats.org/officeDocument/2006/relationships/slide" Target="slides/slide2.xml"/><Relationship Id="rId17" Type="http://schemas.openxmlformats.org/officeDocument/2006/relationships/slide" Target="slides/slide3.xml"/><Relationship Id="rId18" Type="http://schemas.openxmlformats.org/officeDocument/2006/relationships/slide" Target="slides/slide4.xml"/><Relationship Id="rId19" Type="http://schemas.openxmlformats.org/officeDocument/2006/relationships/slide" Target="slides/slide5.xml"/><Relationship Id="rId20" Type="http://schemas.openxmlformats.org/officeDocument/2006/relationships/slide" Target="slides/slide6.xml"/><Relationship Id="rId21" Type="http://schemas.openxmlformats.org/officeDocument/2006/relationships/slide" Target="slides/slide7.xml"/><Relationship Id="rId22" Type="http://schemas.openxmlformats.org/officeDocument/2006/relationships/slide" Target="slides/slide8.xml"/><Relationship Id="rId23" Type="http://schemas.openxmlformats.org/officeDocument/2006/relationships/slide" Target="slides/slide9.xml"/><Relationship Id="rId24" Type="http://schemas.openxmlformats.org/officeDocument/2006/relationships/slide" Target="slides/slide10.xml"/><Relationship Id="rId25" Type="http://schemas.openxmlformats.org/officeDocument/2006/relationships/slide" Target="slides/slide11.xml"/><Relationship Id="rId26" Type="http://schemas.openxmlformats.org/officeDocument/2006/relationships/slide" Target="slides/slide12.xml"/><Relationship Id="rId27" Type="http://schemas.openxmlformats.org/officeDocument/2006/relationships/slide" Target="slides/slide13.xml"/><Relationship Id="rId28" Type="http://schemas.openxmlformats.org/officeDocument/2006/relationships/slide" Target="slides/slide14.xml"/><Relationship Id="rId29" Type="http://schemas.openxmlformats.org/officeDocument/2006/relationships/slide" Target="slides/slide15.xml"/><Relationship Id="rId30" Type="http://schemas.openxmlformats.org/officeDocument/2006/relationships/slide" Target="slides/slide16.xml"/><Relationship Id="rId31" Type="http://schemas.openxmlformats.org/officeDocument/2006/relationships/slide" Target="slides/slide17.xml"/><Relationship Id="rId32" Type="http://schemas.openxmlformats.org/officeDocument/2006/relationships/slide" Target="slides/slide18.xml"/><Relationship Id="rId33" Type="http://schemas.openxmlformats.org/officeDocument/2006/relationships/slide" Target="slides/slide19.xml"/><Relationship Id="rId34" Type="http://schemas.openxmlformats.org/officeDocument/2006/relationships/presProps" Target="presProp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OBJECT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FOUR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B00BE8E-28B0-47D4-A277-9AA60DEBE7B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OBJECT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WO_OBJECTS_AND_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OBJECT_AND_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677120" y="293652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WO_OBJECTS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67712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311760" y="293652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</Relationships>
</file>

<file path=ppt/slideMasters/_rels/slideMaster5.xml.rels><?xml version='1.0' encoding='UTF-8' standalone='yes'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</Relationships>
</file>

<file path=ppt/slideMasters/_rels/slideMaster6.xml.rels><?xml version='1.0' encoding='UTF-8' standalone='yes'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</Relationships>
</file>

<file path=ppt/slideMasters/_rels/slideMaster7.xml.rels><?xml version='1.0' encoding='UTF-8' standalone='yes'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</Relationships>
</file>

<file path=ppt/slideMasters/_rels/slideMaster8.xml.rels><?xml version='1.0' encoding='UTF-8' standalone='yes'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</Relationships>
</file>

<file path=ppt/slideMasters/_rels/slideMaster9.xml.rels><?xml version='1.0' encoding='UTF-8' standalone='yes'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</Relationships>
</file>

<file path=ppt/slideMasters/_rels/slideMaster10.xml.rels><?xml version='1.0' encoding='UTF-8' standalone='yes'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</Relationships>
</file>

<file path=ppt/slideMasters/_rels/slideMaster11.xml.rels><?xml version='1.0' encoding='UTF-8' standalone='yes'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</Relationships>
</file>

<file path=ppt/slideMasters/_rels/slideMaster12.xml.rels><?xml version='1.0' encoding='UTF-8' standalone='yes'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</Relationships>
</file>

<file path=ppt/slideMasters/_rels/slideMaster13.xml.rels><?xml version='1.0' encoding='UTF-8' standalone='yes'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222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222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222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222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274284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3192480" y="1152360"/>
            <a:ext cx="274284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073200" y="1152360"/>
            <a:ext cx="274284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body"/>
          </p:nvPr>
        </p:nvSpPr>
        <p:spPr>
          <a:xfrm>
            <a:off x="311760" y="2936880"/>
            <a:ext cx="274284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6"/>
          <p:cNvSpPr>
            <a:spLocks noGrp="1"/>
          </p:cNvSpPr>
          <p:nvPr>
            <p:ph type="body"/>
          </p:nvPr>
        </p:nvSpPr>
        <p:spPr>
          <a:xfrm>
            <a:off x="3192480" y="2936880"/>
            <a:ext cx="274284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7"/>
          <p:cNvSpPr>
            <a:spLocks noGrp="1"/>
          </p:cNvSpPr>
          <p:nvPr>
            <p:ph type="body"/>
          </p:nvPr>
        </p:nvSpPr>
        <p:spPr>
          <a:xfrm>
            <a:off x="6073200" y="2936880"/>
            <a:ext cx="274284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dt" idx="1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ftr" idx="2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sldNum" idx="3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ca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E740A20-8832-4C47-BBBD-DF0476CFE6F0}" type="slidenum">
              <a:rPr b="0" lang="ca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222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222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341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222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7840" y="293688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222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222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7840" y="1152360"/>
            <a:ext cx="415728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222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311760" y="2936880"/>
            <a:ext cx="8519760" cy="1629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22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7;p1"/>
          <p:cNvSpPr/>
          <p:nvPr/>
        </p:nvSpPr>
        <p:spPr>
          <a:xfrm>
            <a:off x="381240" y="424440"/>
            <a:ext cx="8519760" cy="428760"/>
          </a:xfrm>
          <a:prstGeom prst="rect">
            <a:avLst/>
          </a:prstGeom>
          <a:solidFill>
            <a:srgbClr val="a4c2f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Google Shape;68;p1"/>
          <p:cNvSpPr/>
          <p:nvPr/>
        </p:nvSpPr>
        <p:spPr>
          <a:xfrm>
            <a:off x="468360" y="347040"/>
            <a:ext cx="8155080" cy="62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r>
              <a:t>Ciències Aplicades I • Informàtica d'Oficina</a:t>
            </a:r>
          </a:p>
          <a:p>
            <a:r>
              <a:t>1r Curs Formació Professional de Grau Bàsic</a:t>
            </a:r>
          </a:p>
        </p:txBody>
      </p:sp>
      <p:sp>
        <p:nvSpPr>
          <p:cNvPr id="71" name="Google Shape;69;p1"/>
          <p:cNvSpPr/>
          <p:nvPr/>
        </p:nvSpPr>
        <p:spPr>
          <a:xfrm>
            <a:off x="955080" y="3420000"/>
            <a:ext cx="7504560" cy="100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t>Aula Taller d'Informàtica A004 • INS Pere Borrell</a:t>
            </a:r>
          </a:p>
          <a:p>
            <a:r>
              <a:t>CURS 2026 - 2027 • Professor Rubén Pineda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4;p2"/>
          <p:cNvSpPr/>
          <p:nvPr/>
        </p:nvSpPr>
        <p:spPr>
          <a:xfrm>
            <a:off x="381240" y="370800"/>
            <a:ext cx="8519760" cy="428760"/>
          </a:xfrm>
          <a:prstGeom prst="rect">
            <a:avLst/>
          </a:prstGeom>
          <a:solidFill>
            <a:srgbClr val="a4c2f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600" spc="-1" strike="noStrike">
                <a:solidFill>
                  <a:srgbClr val="595959"/>
                </a:solidFill>
                <a:latin typeface="Arial"/>
                <a:ea typeface="Arial"/>
              </a:rPr>
              <a:t>Professorat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Google Shape;75;p2"/>
          <p:cNvSpPr/>
          <p:nvPr/>
        </p:nvSpPr>
        <p:spPr>
          <a:xfrm>
            <a:off x="712440" y="1167840"/>
            <a:ext cx="8318880" cy="31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r>
              <a:t>1r FP Bàsica (CFB-1):</a:t>
            </a:r>
          </a:p>
          <a:p>
            <a:r>
              <a:t>          Rubén Pineda  ruben.pineda@inspereborrell.cat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80;p4"/>
          <p:cNvSpPr/>
          <p:nvPr/>
        </p:nvSpPr>
        <p:spPr>
          <a:xfrm>
            <a:off x="311760" y="1108440"/>
            <a:ext cx="8519760" cy="34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r>
              <a:t>    1r FP Bàsica (CFB-1)   Rubén Pineda</a:t>
            </a:r>
          </a:p>
        </p:txBody>
      </p:sp>
      <p:graphicFrame>
        <p:nvGraphicFramePr>
          <p:cNvPr id="75" name="Google Shape;81;p4"/>
          <p:cNvGraphicFramePr/>
          <p:nvPr/>
        </p:nvGraphicFramePr>
        <p:xfrm>
          <a:off x="952560" y="2381400"/>
          <a:ext cx="7238160" cy="1911600"/>
        </p:xfrm>
        <a:graphic>
          <a:graphicData uri="http://schemas.openxmlformats.org/drawingml/2006/table">
            <a:tbl>
              <a:tblPr/>
              <a:tblGrid>
                <a:gridCol w="2412720"/>
                <a:gridCol w="2412720"/>
                <a:gridCol w="2412720"/>
              </a:tblGrid>
              <a:tr h="382320">
                <a:tc>
                  <a:txBody>
                    <a:bodyPr lIns="90720" rIns="90720" anchor="t">
                      <a:noAutofit/>
                    </a:bodyPr>
                    <a:p>
                      <a:r>
                        <a:t>Dia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 lIns="90720" rIns="90720" anchor="t">
                      <a:noAutofit/>
                    </a:bodyPr>
                    <a:p>
                      <a:r>
                        <a:t>Hora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 lIns="90720" rIns="90720" anchor="t">
                      <a:noAutofit/>
                    </a:bodyPr>
                    <a:p>
                      <a:r>
                        <a:t>Aula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a4c2f4"/>
                    </a:solidFill>
                  </a:tcPr>
                </a:tc>
              </a:tr>
              <a:tr h="382320">
                <a:tc>
                  <a:txBody>
                    <a:bodyPr lIns="90720" rIns="90720" anchor="t">
                      <a:noAutofit/>
                    </a:bodyPr>
                    <a:p>
                      <a:r>
                        <a:t>Dilluns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 lIns="90720" rIns="90720" anchor="t">
                      <a:noAutofit/>
                    </a:bodyPr>
                    <a:p>
                      <a:r>
                        <a:t>11:50 - 12:45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 lIns="90720" rIns="90720" anchor="t">
                      <a:noAutofit/>
                    </a:bodyPr>
                    <a:p>
                      <a:r>
                        <a:t>A004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  <a:tr h="382320">
                <a:tc>
                  <a:txBody>
                    <a:bodyPr lIns="90720" rIns="90720" anchor="t">
                      <a:noAutofit/>
                    </a:bodyPr>
                    <a:p>
                      <a:r>
                        <a:t>Dimecres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720" rIns="90720" anchor="t">
                      <a:noAutofit/>
                    </a:bodyPr>
                    <a:p>
                      <a:r>
                        <a:t>10:55 - 11:50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720" rIns="90720" anchor="t">
                      <a:noAutofit/>
                    </a:bodyPr>
                    <a:p>
                      <a:r>
                        <a:t>A004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  <a:tr h="382320">
                <a:tc>
                  <a:txBody>
                    <a:bodyPr lIns="90720" rIns="90720" anchor="t">
                      <a:noAutofit/>
                    </a:bodyPr>
                    <a:p>
                      <a:r>
                        <a:t>Dimarts / Dijous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720" rIns="90720" anchor="t">
                      <a:noAutofit/>
                    </a:bodyPr>
                    <a:p>
                      <a:r>
                        <a:t>-- : --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720" rIns="90720" anchor="t">
                      <a:noAutofit/>
                    </a:bodyPr>
                    <a:p>
                      <a:r>
                        <a:t>Mòduls Professionals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noFill/>
                  </a:tcPr>
                </a:tc>
              </a:tr>
              <a:tr h="382320">
                <a:tc>
                  <a:txBody>
                    <a:bodyPr lIns="90720" rIns="90720" anchor="t">
                      <a:noAutofit/>
                    </a:bodyPr>
                    <a:p>
                      <a:r>
                        <a:t>Divendres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 lIns="90720" rIns="90720" anchor="t">
                      <a:noAutofit/>
                    </a:bodyPr>
                    <a:p>
                      <a:r>
                        <a:t>-- : --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 lIns="90720" rIns="90720" anchor="t">
                      <a:noAutofit/>
                    </a:bodyPr>
                    <a:p>
                      <a:r>
                        <a:t>Mòduls Professionals</a:t>
                      </a:r>
                    </a:p>
                  </a:txBody>
                  <a:tcPr anchor="t" marL="90720" marR="90720">
                    <a:lnL w="9360">
                      <a:solidFill>
                        <a:srgbClr val="9e9e9e"/>
                      </a:solidFill>
                      <a:prstDash val="solid"/>
                    </a:lnL>
                    <a:lnR w="9360">
                      <a:solidFill>
                        <a:srgbClr val="9e9e9e"/>
                      </a:solidFill>
                      <a:prstDash val="solid"/>
                    </a:lnR>
                    <a:lnT w="9360">
                      <a:solidFill>
                        <a:srgbClr val="9e9e9e"/>
                      </a:solidFill>
                      <a:prstDash val="solid"/>
                    </a:lnT>
                    <a:lnB w="9360">
                      <a:solidFill>
                        <a:srgbClr val="9e9e9e"/>
                      </a:solidFill>
                      <a:prstDash val="solid"/>
                    </a:lnB>
                    <a:solidFill>
                      <a:srgbClr val="f3f3f3"/>
                    </a:solidFill>
                  </a:tcPr>
                </a:tc>
              </a:tr>
            </a:tbl>
          </a:graphicData>
        </a:graphic>
      </p:graphicFrame>
      <p:sp>
        <p:nvSpPr>
          <p:cNvPr id="76" name="Google Shape;82;p4"/>
          <p:cNvSpPr/>
          <p:nvPr/>
        </p:nvSpPr>
        <p:spPr>
          <a:xfrm>
            <a:off x="381240" y="401760"/>
            <a:ext cx="8519760" cy="428760"/>
          </a:xfrm>
          <a:prstGeom prst="rect">
            <a:avLst/>
          </a:prstGeom>
          <a:solidFill>
            <a:srgbClr val="a4c2f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ca" sz="3100" spc="-1" strike="noStrike">
                <a:solidFill>
                  <a:srgbClr val="595959"/>
                </a:solidFill>
                <a:latin typeface="Oswald"/>
                <a:ea typeface="Oswald"/>
              </a:rPr>
              <a:t>Horaris</a:t>
            </a:r>
            <a:endParaRPr b="0" lang="en-US" sz="3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95;g3f6a1794c3c_1_19"/>
          <p:cNvSpPr/>
          <p:nvPr/>
        </p:nvSpPr>
        <p:spPr>
          <a:xfrm>
            <a:off x="381240" y="370800"/>
            <a:ext cx="8519760" cy="428760"/>
          </a:xfrm>
          <a:prstGeom prst="rect">
            <a:avLst/>
          </a:prstGeom>
          <a:solidFill>
            <a:srgbClr val="a4c2f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ca" sz="3100" spc="-1" strike="noStrike">
                <a:solidFill>
                  <a:srgbClr val="595959"/>
                </a:solidFill>
                <a:latin typeface="Oswald"/>
                <a:ea typeface="Oswald"/>
              </a:rPr>
              <a:t>Què treballarem aquest curs?</a:t>
            </a:r>
            <a:endParaRPr b="0" lang="en-US" sz="3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Google Shape;96;g3f6a1794c3c_1_19"/>
          <p:cNvSpPr/>
          <p:nvPr/>
        </p:nvSpPr>
        <p:spPr>
          <a:xfrm>
            <a:off x="663120" y="1067040"/>
            <a:ext cx="7095240" cy="263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r>
              <a:t>Ciències Aplicades I (CFGB Informàtica d'Oficina)</a:t>
            </a:r>
          </a:p>
          <a:p>
            <a:r>
              <a:t>Aprendre ciències i matemàtiques resolent reptes reals del nostre ofici: pressupostar equips informàtics segons necessitats i marge comercial, auditar la salut ergonòmica i visual davant de pantalles, mesurar i dissenyar el cablejat de xarxa UTP de l'aula, analitzar al laboratori químic les begudes energètiques que consumim, comprendre els circuits elèctrics i el consum dels servidors, i gestionar de forma sostenible els residus tecnològics (e-waste).</a:t>
            </a:r>
          </a:p>
          <a:p>
            <a:r>
              <a:t>Metodologia activa: Aprenentatge Basat en Reptes (ABR), rols d'equip cooperatius rotatius (Coordinador, Càlcul, Sostenibilitat, Portaveu), simuladors interactius PhET i pràctiques reals al taller A004 i al laboratori de ciències A004.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101;g3f9cee0b81d_0_0"/>
          <p:cNvSpPr/>
          <p:nvPr/>
        </p:nvSpPr>
        <p:spPr>
          <a:xfrm>
            <a:off x="381240" y="370800"/>
            <a:ext cx="8519760" cy="428760"/>
          </a:xfrm>
          <a:prstGeom prst="rect">
            <a:avLst/>
          </a:prstGeom>
          <a:solidFill>
            <a:srgbClr val="a4c2f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ca" sz="3100" spc="-1" strike="noStrike">
                <a:solidFill>
                  <a:srgbClr val="595959"/>
                </a:solidFill>
                <a:latin typeface="Oswald"/>
                <a:ea typeface="Oswald"/>
              </a:rPr>
              <a:t>Què treballarem aquest curs?</a:t>
            </a:r>
            <a:endParaRPr b="0" lang="en-US" sz="3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3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Google Shape;102;g3f9cee0b81d_0_0"/>
          <p:cNvSpPr/>
          <p:nvPr/>
        </p:nvSpPr>
        <p:spPr>
          <a:xfrm>
            <a:off x="1349640" y="835200"/>
            <a:ext cx="7095240" cy="263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r>
              <a:t>1r trimestre (22 h)</a:t>
            </a:r>
          </a:p>
          <a:p>
            <a:r>
              <a:t>• SDA 1: PC Builder Battle: Gaming vs Oficina, potència PSU i pressupost (16 h)</a:t>
            </a:r>
          </a:p>
          <a:p>
            <a:r>
              <a:t>• SDA 2: Setup Battle &amp; Ergonomia Gamer: Lux, postura i rendiment (6 h)</a:t>
            </a:r>
          </a:p>
          <a:p>
            <a:r>
              <a:t>2n trimestre (22 h)</a:t>
            </a:r>
          </a:p>
          <a:p>
            <a:r>
              <a:t>• SDA 3: Missió Hackerspace: Mesures, plànols i cablejat de xarxa del rack (10 h)</a:t>
            </a:r>
          </a:p>
          <a:p>
            <a:r>
              <a:t>• SDA 4: Hardware Lab: Seguretat química i prototip d'Arduino amb LEDs (12 h)</a:t>
            </a:r>
          </a:p>
          <a:p>
            <a:r>
              <a:t>3r trimestre (22 h)</a:t>
            </a:r>
          </a:p>
          <a:p>
            <a:r>
              <a:t>• SDA 5: El Hack de l'Energia: Multímetre, potència W i factura de la llum (12 h)</a:t>
            </a:r>
          </a:p>
          <a:p>
            <a:r>
              <a:t>• SDA 6: Rescat Tecnològic i Mines Urbanes: Desmuntatge de servidors i RAEE (10 h)</a:t>
            </a:r>
          </a:p>
          <a:p>
            <a:r>
              <a:t>Projecte Continu: Diari d'equip, tiquets de sortida i cultura del debugging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107;g3f9cee0b81d_0_5"/>
          <p:cNvSpPr/>
          <p:nvPr/>
        </p:nvSpPr>
        <p:spPr>
          <a:xfrm>
            <a:off x="381240" y="177480"/>
            <a:ext cx="8519760" cy="428760"/>
          </a:xfrm>
          <a:prstGeom prst="rect">
            <a:avLst/>
          </a:prstGeom>
          <a:solidFill>
            <a:srgbClr val="c9da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ca" sz="3100" spc="-1" strike="noStrike">
                <a:solidFill>
                  <a:srgbClr val="595959"/>
                </a:solidFill>
                <a:latin typeface="Oswald"/>
                <a:ea typeface="Oswald"/>
              </a:rPr>
              <a:t>Què treballarem aquest curs?</a:t>
            </a:r>
            <a:endParaRPr b="0" lang="en-US" sz="3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Google Shape;108;g3f9cee0b81d_0_5"/>
          <p:cNvSpPr/>
          <p:nvPr/>
        </p:nvSpPr>
        <p:spPr>
          <a:xfrm>
            <a:off x="559800" y="660960"/>
            <a:ext cx="8155800" cy="263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r>
              <a:t>1r trimestre (22 h)</a:t>
            </a:r>
          </a:p>
          <a:p>
            <a:r>
              <a:t>SDA 1 — PC Builder Battle: Gaming vs Oficina (16 h)</a:t>
            </a:r>
          </a:p>
          <a:p>
            <a:r>
              <a:t>  • Competició: millor màquina Gaming / Oficina en relació qualitat-preu</a:t>
            </a:r>
          </a:p>
          <a:p>
            <a:r>
              <a:t>  • Nombres decimals, descomptes, marge comercial, IVA (21%) i Google Sheets</a:t>
            </a:r>
          </a:p>
          <a:p>
            <a:r>
              <a:t>  • Càlcul de potència elèctrica de la font (PSU en W) segons TDP + 20%</a:t>
            </a:r>
          </a:p>
          <a:p>
            <a:r>
              <a:t>  • Producte: Pressupost dinàmic de la Battle i defensa oral al pitch (TG1 + PN1)</a:t>
            </a:r>
          </a:p>
          <a:p>
            <a:r>
              <a:t>SDA 2 — Setup Battle: Lux, Postura i Rendiment (6 h)</a:t>
            </a:r>
          </a:p>
          <a:p>
            <a:r>
              <a:t>  • Mesura científica de llum al pupitre amb luxòmetre del mòbil (500 Lux)</a:t>
            </a:r>
          </a:p>
          <a:p>
            <a:r>
              <a:t>  • Geometria d'angles visuals, distància pantalla-ulls i regla 20-20-20</a:t>
            </a:r>
          </a:p>
          <a:p>
            <a:r>
              <a:t>  • Producte: Auditoria exprés del setup amb 3 millores de baix cost (TG2)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113;g3f9cee0b81d_0_10"/>
          <p:cNvSpPr/>
          <p:nvPr/>
        </p:nvSpPr>
        <p:spPr>
          <a:xfrm>
            <a:off x="381240" y="90360"/>
            <a:ext cx="8519760" cy="428760"/>
          </a:xfrm>
          <a:prstGeom prst="rect">
            <a:avLst/>
          </a:prstGeom>
          <a:solidFill>
            <a:srgbClr val="c9da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ca" sz="3100" spc="-1" strike="noStrike">
                <a:solidFill>
                  <a:srgbClr val="595959"/>
                </a:solidFill>
                <a:latin typeface="Oswald"/>
                <a:ea typeface="Oswald"/>
              </a:rPr>
              <a:t>Què treballarem aquest curs?</a:t>
            </a:r>
            <a:endParaRPr b="0" lang="en-US" sz="3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Google Shape;114;g3f9cee0b81d_0_10"/>
          <p:cNvSpPr/>
          <p:nvPr/>
        </p:nvSpPr>
        <p:spPr>
          <a:xfrm>
            <a:off x="426600" y="553680"/>
            <a:ext cx="8474400" cy="263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r>
              <a:t>2n trimestre (22 h)</a:t>
            </a:r>
          </a:p>
          <a:p>
            <a:r>
              <a:t>SDA 3 — Missió Hackerspace: Cablejat de xarxa i plànols (10 h)</a:t>
            </a:r>
          </a:p>
          <a:p>
            <a:r>
              <a:t>  • Treball de camp: telèmetre làser, cinta mètrica i sistema mètric decimal</a:t>
            </a:r>
          </a:p>
          <a:p>
            <a:r>
              <a:t>  • Càlcul de metres lineals de canaleta i cable UTP Cat6 (+10% marge)</a:t>
            </a:r>
          </a:p>
          <a:p>
            <a:r>
              <a:t>  • Càlcul d'àrees de parets per pintar i plànol tècnic a escala 1:50</a:t>
            </a:r>
          </a:p>
          <a:p>
            <a:r>
              <a:t>  • Producte: Plànol individual a escala amb memòria de materials (TI1)</a:t>
            </a:r>
          </a:p>
          <a:p>
            <a:r>
              <a:t>SDA 4 — Hardware Lab, Seguretat Química i Arduino (12 h)</a:t>
            </a:r>
          </a:p>
          <a:p>
            <a:r>
              <a:t>  • Materials del maquinari: plàstics, metalls conductors i silicones tèrmiques</a:t>
            </a:r>
          </a:p>
          <a:p>
            <a:r>
              <a:t>  • Seguretat química al taller: alcohol isopropílic (C3H8O), pictogrames i EPIs</a:t>
            </a:r>
          </a:p>
          <a:p>
            <a:r>
              <a:t>  • Taller pràctic: protoboard, Llei d'Ohm i càlcul de resistència per a LED amb Arduino</a:t>
            </a:r>
          </a:p>
          <a:p>
            <a:r>
              <a:t>  • Producte: Muntatge de panell de seguretat amb Arduino i multímetre (TG3)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119;g3f9cee0b81d_0_15"/>
          <p:cNvSpPr/>
          <p:nvPr/>
        </p:nvSpPr>
        <p:spPr>
          <a:xfrm>
            <a:off x="381240" y="206280"/>
            <a:ext cx="8519760" cy="428760"/>
          </a:xfrm>
          <a:prstGeom prst="rect">
            <a:avLst/>
          </a:prstGeom>
          <a:solidFill>
            <a:srgbClr val="a4c2f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ca" sz="3100" spc="-1" strike="noStrike">
                <a:solidFill>
                  <a:srgbClr val="595959"/>
                </a:solidFill>
                <a:latin typeface="Oswald"/>
                <a:ea typeface="Oswald"/>
              </a:rPr>
              <a:t>Què treballarem aquest curs?</a:t>
            </a:r>
            <a:endParaRPr b="0" lang="en-US" sz="3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Google Shape;120;g3f9cee0b81d_0_15"/>
          <p:cNvSpPr/>
          <p:nvPr/>
        </p:nvSpPr>
        <p:spPr>
          <a:xfrm>
            <a:off x="467640" y="719280"/>
            <a:ext cx="8366040" cy="263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r>
              <a:t>3r trimestre (22 h)</a:t>
            </a:r>
          </a:p>
          <a:p>
            <a:r>
              <a:t>SDA 5 — El Hack de l'Energia: Multímetre i Factura (12 h)</a:t>
            </a:r>
          </a:p>
          <a:p>
            <a:r>
              <a:t>  • Mesura al taller amb multímetre: consum en repòs vs joc a plena càrrega (W)</a:t>
            </a:r>
          </a:p>
          <a:p>
            <a:r>
              <a:t>  • Magnituds: Tensió (V), Intensitat (A), Potència (W) i Energia (kWh)</a:t>
            </a:r>
          </a:p>
          <a:p>
            <a:r>
              <a:t>  • Càlcul del cost a la factura elèctrica d'un PC encès 24h i estalvi anual</a:t>
            </a:r>
          </a:p>
          <a:p>
            <a:r>
              <a:t>  • Producte: Auditoria energètica individual d'un equip o servidor domèstic (TI2)</a:t>
            </a:r>
          </a:p>
          <a:p>
            <a:r>
              <a:t>SDA 6 — Rescat Tecnològic i Mines Urbanes (10 h)</a:t>
            </a:r>
          </a:p>
          <a:p>
            <a:r>
              <a:t>  • Minerals crítics i valuosos: or (Au), coure (Cu), silici (Si), liti (Li)</a:t>
            </a:r>
          </a:p>
          <a:p>
            <a:r>
              <a:t>  • Taller de desmuntatge segur de torres de PC en desús i separació de RAEE</a:t>
            </a:r>
          </a:p>
          <a:p>
            <a:r>
              <a:t>  • Enquesta estadística al centre sobre hàbits digitals, taules i gràfics</a:t>
            </a:r>
          </a:p>
          <a:p>
            <a:r>
              <a:t>  • Producte: Campanya divulgativa i recollida de residus tecnològics (TG4)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125;g3f9cb86e79b_0_0"/>
          <p:cNvSpPr/>
          <p:nvPr/>
        </p:nvSpPr>
        <p:spPr>
          <a:xfrm>
            <a:off x="497160" y="102600"/>
            <a:ext cx="8149320" cy="59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95000"/>
              </a:lnSpc>
              <a:tabLst>
                <a:tab algn="l" pos="0"/>
              </a:tabLst>
            </a:pPr>
            <a:r>
              <a:rPr b="1" lang="ca" sz="3700" spc="-1" strike="noStrike">
                <a:solidFill>
                  <a:srgbClr val="0070c0"/>
                </a:solidFill>
                <a:latin typeface="Calibri"/>
                <a:ea typeface="Calibri"/>
              </a:rPr>
              <a:t>LES NORMES TAMBÉ ENS CUIDEN</a:t>
            </a:r>
            <a:endParaRPr b="0" lang="en-US" sz="3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Google Shape;126;g3f9cb86e79b_0_0"/>
          <p:cNvSpPr/>
          <p:nvPr/>
        </p:nvSpPr>
        <p:spPr>
          <a:xfrm>
            <a:off x="1392480" y="763200"/>
            <a:ext cx="7751160" cy="307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5600" rIns="75600" tIns="37800" bIns="37800" anchor="t">
            <a:noAutofit/>
          </a:bodyPr>
          <a:p>
            <a:r>
              <a:t>Seguretat al taller A004: Precaució amb cables, connexions i eines de desmuntatge</a:t>
            </a:r>
          </a:p>
          <a:p>
            <a:r>
              <a:t>Normes al taller A004: Ús de bata/ulleres, cura del material de vidre i neteja</a:t>
            </a:r>
          </a:p>
          <a:p>
            <a:r>
              <a:t>Puntualitat professional: Arribar a l'hora és fonamental per al futur laboral d'oficina</a:t>
            </a:r>
          </a:p>
          <a:p>
            <a:r>
              <a:t>Cura dels equips: Tractar amb màxim respecte ordinadors, pantalles i perifèrics</a:t>
            </a:r>
          </a:p>
          <a:p>
            <a:r>
              <a:t>Rols d'equip: Respecte mutu, compliment de tasques i col·laboració activa</a:t>
            </a:r>
          </a:p>
          <a:p>
            <a:r>
              <a:t>Dispositius personals: Ús del mòbil prohibit excepte per a tasques d'aula indicades</a:t>
            </a:r>
          </a:p>
        </p:txBody>
      </p:sp>
      <p:pic>
        <p:nvPicPr>
          <p:cNvPr id="89" name="Google Shape;127;g3f9cb86e79b_0_0" descr=""/>
          <p:cNvPicPr/>
          <p:nvPr/>
        </p:nvPicPr>
        <p:blipFill>
          <a:blip r:embed="rId1"/>
          <a:stretch/>
        </p:blipFill>
        <p:spPr>
          <a:xfrm>
            <a:off x="555480" y="622440"/>
            <a:ext cx="627480" cy="591120"/>
          </a:xfrm>
          <a:prstGeom prst="rect">
            <a:avLst/>
          </a:prstGeom>
          <a:ln w="0">
            <a:noFill/>
          </a:ln>
        </p:spPr>
      </p:pic>
      <p:pic>
        <p:nvPicPr>
          <p:cNvPr id="90" name="Google Shape;128;g3f9cb86e79b_0_0" descr=""/>
          <p:cNvPicPr/>
          <p:nvPr/>
        </p:nvPicPr>
        <p:blipFill>
          <a:blip r:embed="rId2"/>
          <a:stretch/>
        </p:blipFill>
        <p:spPr>
          <a:xfrm>
            <a:off x="497160" y="1258200"/>
            <a:ext cx="671040" cy="621000"/>
          </a:xfrm>
          <a:prstGeom prst="rect">
            <a:avLst/>
          </a:prstGeom>
          <a:ln w="0">
            <a:noFill/>
          </a:ln>
        </p:spPr>
      </p:pic>
      <p:pic>
        <p:nvPicPr>
          <p:cNvPr id="91" name="Google Shape;129;g3f9cb86e79b_0_0" descr=""/>
          <p:cNvPicPr/>
          <p:nvPr/>
        </p:nvPicPr>
        <p:blipFill>
          <a:blip r:embed="rId3"/>
          <a:srcRect l="0" t="88151" r="85305" b="0"/>
          <a:stretch/>
        </p:blipFill>
        <p:spPr>
          <a:xfrm>
            <a:off x="497160" y="4377600"/>
            <a:ext cx="894960" cy="582840"/>
          </a:xfrm>
          <a:prstGeom prst="rect">
            <a:avLst/>
          </a:prstGeom>
          <a:ln w="0">
            <a:noFill/>
          </a:ln>
        </p:spPr>
      </p:pic>
      <p:pic>
        <p:nvPicPr>
          <p:cNvPr id="92" name="Google Shape;130;g3f9cb86e79b_0_0" descr=""/>
          <p:cNvPicPr/>
          <p:nvPr/>
        </p:nvPicPr>
        <p:blipFill>
          <a:blip r:embed="rId4"/>
          <a:srcRect l="2031" t="77358" r="85915" b="11555"/>
          <a:stretch/>
        </p:blipFill>
        <p:spPr>
          <a:xfrm>
            <a:off x="604080" y="3705840"/>
            <a:ext cx="802080" cy="595800"/>
          </a:xfrm>
          <a:prstGeom prst="rect">
            <a:avLst/>
          </a:prstGeom>
          <a:ln w="0">
            <a:noFill/>
          </a:ln>
        </p:spPr>
      </p:pic>
      <p:pic>
        <p:nvPicPr>
          <p:cNvPr id="93" name="Google Shape;131;g3f9cb86e79b_0_0" descr=""/>
          <p:cNvPicPr/>
          <p:nvPr/>
        </p:nvPicPr>
        <p:blipFill>
          <a:blip r:embed="rId5"/>
          <a:srcRect l="0" t="34981" r="85786" b="53627"/>
          <a:stretch/>
        </p:blipFill>
        <p:spPr>
          <a:xfrm>
            <a:off x="501480" y="1897200"/>
            <a:ext cx="802080" cy="519120"/>
          </a:xfrm>
          <a:prstGeom prst="rect">
            <a:avLst/>
          </a:prstGeom>
          <a:ln w="0">
            <a:noFill/>
          </a:ln>
        </p:spPr>
      </p:pic>
      <p:pic>
        <p:nvPicPr>
          <p:cNvPr id="94" name="Google Shape;132;g3f9cb86e79b_0_0" descr=""/>
          <p:cNvPicPr/>
          <p:nvPr/>
        </p:nvPicPr>
        <p:blipFill>
          <a:blip r:embed="rId6"/>
          <a:srcRect l="0" t="45807" r="85305" b="43683"/>
          <a:stretch/>
        </p:blipFill>
        <p:spPr>
          <a:xfrm>
            <a:off x="462240" y="2457360"/>
            <a:ext cx="894960" cy="517680"/>
          </a:xfrm>
          <a:prstGeom prst="rect">
            <a:avLst/>
          </a:prstGeom>
          <a:ln w="0">
            <a:noFill/>
          </a:ln>
        </p:spPr>
      </p:pic>
      <p:pic>
        <p:nvPicPr>
          <p:cNvPr id="95" name="Google Shape;133;g3f9cb86e79b_0_0" descr=""/>
          <p:cNvPicPr/>
          <p:nvPr/>
        </p:nvPicPr>
        <p:blipFill>
          <a:blip r:embed="rId7"/>
          <a:srcRect l="0" t="57471" r="84695" b="33163"/>
          <a:stretch/>
        </p:blipFill>
        <p:spPr>
          <a:xfrm>
            <a:off x="365760" y="3058920"/>
            <a:ext cx="1047240" cy="517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138;g3f9cb86e79b_0_76"/>
          <p:cNvSpPr/>
          <p:nvPr/>
        </p:nvSpPr>
        <p:spPr>
          <a:xfrm>
            <a:off x="207360" y="101160"/>
            <a:ext cx="8665920" cy="11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ca" sz="4400" spc="-1" strike="noStrike">
                <a:solidFill>
                  <a:srgbClr val="0070c0"/>
                </a:solidFill>
                <a:latin typeface="Calibri"/>
                <a:ea typeface="Calibri"/>
              </a:rPr>
              <a:t>AVALUACIÓ: Avaluar per a aprendre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Google Shape;140;g3f9cb86e79b_0_76"/>
          <p:cNvSpPr/>
          <p:nvPr/>
        </p:nvSpPr>
        <p:spPr>
          <a:xfrm>
            <a:off x="404640" y="1119960"/>
            <a:ext cx="8271720" cy="257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r>
              <a:t>Què valorem? L'actitud professional, la precisió en les mesures, la cura del material i la capacitat resolutiva.</a:t>
            </a:r>
          </a:p>
          <a:p>
            <a:r>
              <a:t>Com observem? A través de pràctiques de taller, tasques diàries, fulls de càlcul i proves pràctiques.</a:t>
            </a:r>
          </a:p>
          <a:p>
            <a:r>
              <a:t>Com informem? Seguiment continuat a l'aula, entrevistes personals i informes a les famílies.</a:t>
            </a:r>
          </a:p>
        </p:txBody>
      </p:sp>
      <p:pic>
        <p:nvPicPr>
          <p:cNvPr id="98" name="Google Shape;141;g3f9cb86e79b_0_76" descr=""/>
          <p:cNvPicPr/>
          <p:nvPr/>
        </p:nvPicPr>
        <p:blipFill>
          <a:blip r:embed="rId1"/>
          <a:stretch/>
        </p:blipFill>
        <p:spPr>
          <a:xfrm>
            <a:off x="250200" y="1222560"/>
            <a:ext cx="556920" cy="499680"/>
          </a:xfrm>
          <a:prstGeom prst="rect">
            <a:avLst/>
          </a:prstGeom>
          <a:ln w="0">
            <a:noFill/>
          </a:ln>
        </p:spPr>
      </p:pic>
      <p:pic>
        <p:nvPicPr>
          <p:cNvPr id="99" name="Google Shape;142;g3f9cb86e79b_0_76" descr=""/>
          <p:cNvPicPr/>
          <p:nvPr/>
        </p:nvPicPr>
        <p:blipFill>
          <a:blip r:embed="rId2"/>
          <a:stretch/>
        </p:blipFill>
        <p:spPr>
          <a:xfrm>
            <a:off x="250920" y="2321640"/>
            <a:ext cx="555120" cy="499680"/>
          </a:xfrm>
          <a:prstGeom prst="rect">
            <a:avLst/>
          </a:prstGeom>
          <a:ln w="0">
            <a:noFill/>
          </a:ln>
        </p:spPr>
      </p:pic>
      <p:pic>
        <p:nvPicPr>
          <p:cNvPr id="100" name="Google Shape;143;g3f9cb86e79b_0_76" descr=""/>
          <p:cNvPicPr/>
          <p:nvPr/>
        </p:nvPicPr>
        <p:blipFill>
          <a:blip r:embed="rId3"/>
          <a:stretch/>
        </p:blipFill>
        <p:spPr>
          <a:xfrm>
            <a:off x="246600" y="3421080"/>
            <a:ext cx="564120" cy="514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48;g3f9cb86e79b_0_85"/>
          <p:cNvSpPr/>
          <p:nvPr/>
        </p:nvSpPr>
        <p:spPr>
          <a:xfrm>
            <a:off x="207360" y="101160"/>
            <a:ext cx="8665920" cy="11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ca" sz="3900" spc="-1" strike="noStrike">
                <a:solidFill>
                  <a:srgbClr val="0070c0"/>
                </a:solidFill>
                <a:latin typeface="Calibri"/>
                <a:ea typeface="Calibri"/>
              </a:rPr>
              <a:t>AVALUACIÓ: Avaluar per a aprendre</a:t>
            </a:r>
            <a:endParaRPr b="0" lang="en-US" sz="3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1"/>
          <p:cNvSpPr>
            <a:spLocks noGrp="1"/>
          </p:cNvSpPr>
          <p:nvPr>
            <p:ph type="sldNum" idx="4"/>
          </p:nvPr>
        </p:nvSpPr>
        <p:spPr>
          <a:xfrm>
            <a:off x="6553080" y="3575520"/>
            <a:ext cx="2133360" cy="20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ca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38BA0A1-4796-4E5D-9309-35916FEA3D74}" type="slidenum">
              <a:rPr b="0" lang="ca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3" name="Google Shape;150;g3f9cb86e79b_0_85"/>
          <p:cNvSpPr/>
          <p:nvPr/>
        </p:nvSpPr>
        <p:spPr>
          <a:xfrm>
            <a:off x="404640" y="1119960"/>
            <a:ext cx="8271720" cy="257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defRPr b="1" sz="1400"/>
            </a:pPr>
            <a:r>
              <a:t>Ponderació Oficial dels 8 Resultats d'Aprenentatge (RAs):</a:t>
            </a:r>
          </a:p>
          <a:p>
            <a:pPr>
              <a:defRPr b="1" sz="1300"/>
            </a:pPr>
            <a:r>
              <a:t>Q = 0,20·RA1 + 0,15·RA2 + 0,05·RA3 + 0,20·RA4 + 0,05·RA5 + 0,15·RA6 + 0,05·RA7 + 0,15·RA8</a:t>
            </a:r>
          </a:p>
          <a:p>
            <a:pPr>
              <a:defRPr b="0" sz="800"/>
            </a:pPr>
          </a:p>
          <a:p>
            <a:pPr>
              <a:defRPr b="1" sz="1400"/>
            </a:pPr>
            <a:r>
              <a:t>Instruments d'avaluació equilibrats:</a:t>
            </a:r>
          </a:p>
          <a:p>
            <a:pPr>
              <a:defRPr b="0" sz="1300"/>
            </a:pPr>
            <a:r>
              <a:t>• Avaluació Contínua (AC) — Tasques diàries, diari d'equip, tiquets de sortida</a:t>
            </a:r>
          </a:p>
          <a:p>
            <a:pPr>
              <a:defRPr b="0" sz="1300"/>
            </a:pPr>
            <a:r>
              <a:t>• Treballs Grupals (TG) — Pressupost d'equip, pòster laboratori, campanya RAEE</a:t>
            </a:r>
          </a:p>
          <a:p>
            <a:pPr>
              <a:defRPr b="0" sz="1300"/>
            </a:pPr>
            <a:r>
              <a:t>• Treballs Individuals (TI) — Plànol a escala de l'aula, auditoria energètica del PC</a:t>
            </a:r>
          </a:p>
          <a:p>
            <a:pPr>
              <a:defRPr b="0" sz="1300"/>
            </a:pPr>
            <a:r>
              <a:t>• Proves de Nivell (PN) — Reptes pràctics individuals de resolució i coneixements</a:t>
            </a:r>
          </a:p>
          <a:p>
            <a:pPr>
              <a:defRPr b="1" sz="1300"/>
            </a:pPr>
            <a:r>
              <a:t>Mínim de 3,5 a cada instrument per fer mitjana • Mínim de 5 per superar cada RA</a:t>
            </a:r>
          </a:p>
        </p:txBody>
      </p:sp>
      <p:pic>
        <p:nvPicPr>
          <p:cNvPr id="104" name="Google Shape;151;g3f9cb86e79b_0_85" descr=""/>
          <p:cNvPicPr/>
          <p:nvPr/>
        </p:nvPicPr>
        <p:blipFill>
          <a:blip r:embed="rId1"/>
          <a:srcRect l="2397" t="6977" r="84270" b="38886"/>
          <a:stretch/>
        </p:blipFill>
        <p:spPr>
          <a:xfrm>
            <a:off x="1958400" y="2883600"/>
            <a:ext cx="627120" cy="551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sldNum" idx="5"/>
          </p:nvPr>
        </p:nvSpPr>
        <p:spPr>
          <a:xfrm>
            <a:off x="6553080" y="3575520"/>
            <a:ext cx="2133360" cy="20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ca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DED6ECD-99BC-4587-A1EB-0E2097BAD2B7}" type="slidenum">
              <a:rPr b="0" lang="ca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6" name="Google Shape;157;g3f9cb86e79b_0_92"/>
          <p:cNvSpPr/>
          <p:nvPr/>
        </p:nvSpPr>
        <p:spPr>
          <a:xfrm>
            <a:off x="404640" y="1119960"/>
            <a:ext cx="8271720" cy="257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marL="457200" algn="just">
              <a:lnSpc>
                <a:spcPct val="15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333333"/>
                </a:solidFill>
                <a:latin typeface="Arial"/>
                <a:ea typeface="Arial"/>
              </a:rPr>
              <a:t>• </a:t>
            </a:r>
            <a:r>
              <a:rPr b="0" lang="en-US" sz="2000" spc="-1" strike="noStrike">
                <a:solidFill>
                  <a:srgbClr val="333333"/>
                </a:solidFill>
                <a:latin typeface="Arial"/>
                <a:ea typeface="Arial"/>
              </a:rPr>
              <a:t>Si no assoliu el 1r i/o el 2n trimestre podeu recuperar les competències no assolides al llarg del curs mitjançant tasques i proves de recuperació.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  <a:tabLst>
                <a:tab algn="l" pos="0"/>
              </a:tabLst>
            </a:pP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333333"/>
                </a:solidFill>
                <a:latin typeface="Arial"/>
                <a:ea typeface="Arial"/>
              </a:rPr>
              <a:t>• </a:t>
            </a:r>
            <a:r>
              <a:rPr b="0" lang="en-US" sz="2000" spc="-1" strike="noStrike">
                <a:solidFill>
                  <a:srgbClr val="333333"/>
                </a:solidFill>
                <a:latin typeface="Arial"/>
                <a:ea typeface="Arial"/>
              </a:rPr>
              <a:t>Si teniu pendent la matèria de 3r d’ESO es faran activitats de recuperació i seguiment personalitzat de les competències bàsiques.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Google Shape;158;g3f9cb86e79b_0_92"/>
          <p:cNvSpPr/>
          <p:nvPr/>
        </p:nvSpPr>
        <p:spPr>
          <a:xfrm>
            <a:off x="207360" y="178560"/>
            <a:ext cx="8665920" cy="110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ca" sz="4000" spc="-1" strike="noStrike">
                <a:solidFill>
                  <a:srgbClr val="0070c0"/>
                </a:solidFill>
                <a:latin typeface="Calibri"/>
                <a:ea typeface="Calibri"/>
              </a:rPr>
              <a:t>AVALUACIÓ: Avaluar per a aprendre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63;p7"/>
          <p:cNvSpPr/>
          <p:nvPr/>
        </p:nvSpPr>
        <p:spPr>
          <a:xfrm>
            <a:off x="312120" y="1396440"/>
            <a:ext cx="8519760" cy="183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marL="457200" indent="-336240">
              <a:lnSpc>
                <a:spcPct val="150000"/>
              </a:lnSpc>
              <a:buClr>
                <a:srgbClr val="000000"/>
              </a:buClr>
              <a:buFont typeface="Arial"/>
              <a:buChar char="●"/>
            </a:pPr>
            <a:r>
              <a:rPr b="0" lang="ca" sz="1700" spc="-1" strike="noStrike">
                <a:solidFill>
                  <a:schemeClr val="dk1"/>
                </a:solidFill>
                <a:latin typeface="Arial"/>
                <a:ea typeface="Arial"/>
              </a:rPr>
              <a:t>Prova Cangur</a:t>
            </a:r>
            <a:endParaRPr b="0" lang="en-US" sz="1700" spc="-1" strike="noStrike">
              <a:solidFill>
                <a:srgbClr val="000000"/>
              </a:solidFill>
              <a:latin typeface="Arial"/>
            </a:endParaRPr>
          </a:p>
          <a:p>
            <a:pPr marL="457200" indent="-336240">
              <a:lnSpc>
                <a:spcPct val="150000"/>
              </a:lnSpc>
              <a:buClr>
                <a:srgbClr val="000000"/>
              </a:buClr>
              <a:buFont typeface="Arial"/>
              <a:buChar char="●"/>
            </a:pPr>
            <a:r>
              <a:rPr b="0" lang="ca" sz="1700" spc="-1" strike="noStrike">
                <a:solidFill>
                  <a:schemeClr val="dk1"/>
                </a:solidFill>
                <a:latin typeface="Arial"/>
                <a:ea typeface="Arial"/>
              </a:rPr>
              <a:t>Copa Cangur</a:t>
            </a:r>
            <a:endParaRPr b="0" lang="en-US" sz="1700" spc="-1" strike="noStrike">
              <a:solidFill>
                <a:srgbClr val="000000"/>
              </a:solidFill>
              <a:latin typeface="Arial"/>
            </a:endParaRPr>
          </a:p>
          <a:p>
            <a:pPr marL="457200" indent="-336240">
              <a:lnSpc>
                <a:spcPct val="150000"/>
              </a:lnSpc>
              <a:buClr>
                <a:srgbClr val="000000"/>
              </a:buClr>
              <a:buFont typeface="Arial"/>
              <a:buChar char="●"/>
            </a:pPr>
            <a:r>
              <a:rPr b="0" lang="ca" sz="1700" spc="-1" strike="noStrike">
                <a:solidFill>
                  <a:schemeClr val="dk1"/>
                </a:solidFill>
                <a:latin typeface="Arial"/>
                <a:ea typeface="Arial"/>
              </a:rPr>
              <a:t>ALTRES CONCURSOS (+Mates, Anem x +mates, Problemes a l’Sprint,  fotografia matemàtica, Contrarellotge matemàtica, Marató, Olitele…..)</a:t>
            </a:r>
            <a:endParaRPr b="0" lang="en-US" sz="1700" spc="-1" strike="noStrike">
              <a:solidFill>
                <a:srgbClr val="000000"/>
              </a:solidFill>
              <a:latin typeface="Arial"/>
            </a:endParaRPr>
          </a:p>
          <a:p>
            <a:pPr marL="457200" indent="-336240">
              <a:lnSpc>
                <a:spcPct val="150000"/>
              </a:lnSpc>
              <a:buClr>
                <a:srgbClr val="000000"/>
              </a:buClr>
              <a:buFont typeface="Arial"/>
              <a:buChar char="●"/>
            </a:pPr>
            <a:r>
              <a:rPr b="0" lang="ca" sz="1700" spc="-1" strike="noStrike">
                <a:solidFill>
                  <a:schemeClr val="dk1"/>
                </a:solidFill>
                <a:latin typeface="Arial"/>
                <a:ea typeface="Arial"/>
              </a:rPr>
              <a:t>Dia Internacional de les matemàtiques (14 de març)</a:t>
            </a:r>
            <a:endParaRPr b="0" lang="en-US" sz="17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15000"/>
              </a:lnSpc>
              <a:tabLst>
                <a:tab algn="l" pos="0"/>
              </a:tabLst>
            </a:pPr>
            <a:endParaRPr b="0" lang="en-US" sz="17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Google Shape;164;p7"/>
          <p:cNvSpPr/>
          <p:nvPr/>
        </p:nvSpPr>
        <p:spPr>
          <a:xfrm>
            <a:off x="381240" y="424440"/>
            <a:ext cx="8519760" cy="428760"/>
          </a:xfrm>
          <a:prstGeom prst="rect">
            <a:avLst/>
          </a:prstGeom>
          <a:solidFill>
            <a:srgbClr val="a4c2f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ca" sz="3100" spc="-1" strike="noStrike">
                <a:solidFill>
                  <a:srgbClr val="595959"/>
                </a:solidFill>
                <a:latin typeface="Oswald"/>
                <a:ea typeface="Oswald"/>
              </a:rPr>
              <a:t>Concursos matemàtics i altres activitats</a:t>
            </a:r>
            <a:endParaRPr b="0" lang="en-US" sz="3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69;g3f9cb86e79b_0_156"/>
          <p:cNvSpPr/>
          <p:nvPr/>
        </p:nvSpPr>
        <p:spPr>
          <a:xfrm>
            <a:off x="312120" y="933480"/>
            <a:ext cx="8700120" cy="39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r>
              <a:t>No utilitzarem llibre de text tradicional. Tots els materials seran digitals i en fitxes de classe.</a:t>
            </a:r>
          </a:p>
          <a:p>
            <a:r>
              <a:t>Utilitzarem una llibreta/carpeta d'equip per registrar càlculs, esquemes i croquis.</a:t>
            </a:r>
          </a:p>
          <a:p>
            <a:r>
              <a:t>Molt important portar sempre calculadora, bolígraf i regle a l'aula A004.</a:t>
            </a:r>
          </a:p>
          <a:p>
            <a:r>
              <a:t>Les sessions es divideixen entre l'Aula Taller A004 (90%) i el Laboratori de Química A004 (10%).</a:t>
            </a:r>
          </a:p>
          <a:p>
            <a:r>
              <a:t>El compromís amb el grup i la cura dels equips informàtics són indispensables.</a:t>
            </a:r>
          </a:p>
        </p:txBody>
      </p:sp>
      <p:sp>
        <p:nvSpPr>
          <p:cNvPr id="111" name="Google Shape;170;g3f9cb86e79b_0_156"/>
          <p:cNvSpPr/>
          <p:nvPr/>
        </p:nvSpPr>
        <p:spPr>
          <a:xfrm>
            <a:off x="381240" y="424440"/>
            <a:ext cx="8519760" cy="428760"/>
          </a:xfrm>
          <a:prstGeom prst="rect">
            <a:avLst/>
          </a:prstGeom>
          <a:solidFill>
            <a:srgbClr val="a4c2f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ca" sz="3100" spc="-1" strike="noStrike">
                <a:solidFill>
                  <a:srgbClr val="595959"/>
                </a:solidFill>
                <a:latin typeface="Oswald"/>
                <a:ea typeface="Oswald"/>
              </a:rPr>
              <a:t>A tenir en compte</a:t>
            </a:r>
            <a:endParaRPr b="0" lang="en-US" sz="3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75;p9"/>
          <p:cNvSpPr/>
          <p:nvPr/>
        </p:nvSpPr>
        <p:spPr>
          <a:xfrm>
            <a:off x="370800" y="322200"/>
            <a:ext cx="8519760" cy="428760"/>
          </a:xfrm>
          <a:prstGeom prst="rect">
            <a:avLst/>
          </a:prstGeom>
          <a:solidFill>
            <a:srgbClr val="a4c2f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ca" sz="3100" spc="-1" strike="noStrike">
                <a:solidFill>
                  <a:srgbClr val="595959"/>
                </a:solidFill>
                <a:latin typeface="Oswald"/>
                <a:ea typeface="Oswald"/>
              </a:rPr>
              <a:t>Ús de l’ordinador a l’aula</a:t>
            </a:r>
            <a:endParaRPr b="0" lang="en-US" sz="3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Google Shape;176;p9"/>
          <p:cNvSpPr/>
          <p:nvPr/>
        </p:nvSpPr>
        <p:spPr>
          <a:xfrm>
            <a:off x="21960" y="751320"/>
            <a:ext cx="8890560" cy="406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marL="457200" algn="just">
              <a:lnSpc>
                <a:spcPct val="107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30120" algn="just">
              <a:lnSpc>
                <a:spcPct val="115000"/>
              </a:lnSpc>
              <a:buClr>
                <a:srgbClr val="000000"/>
              </a:buClr>
              <a:buFont typeface="Arial"/>
              <a:buChar char="-"/>
              <a:tabLst>
                <a:tab algn="l" pos="0"/>
              </a:tabLst>
            </a:pPr>
            <a:r>
              <a:rPr b="0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L’ús de l’ordinador és únicament acadèmic. 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57200" indent="-330120" algn="just">
              <a:lnSpc>
                <a:spcPct val="115000"/>
              </a:lnSpc>
              <a:buClr>
                <a:srgbClr val="000000"/>
              </a:buClr>
              <a:buFont typeface="Arial"/>
              <a:buChar char="-"/>
              <a:tabLst>
                <a:tab algn="l" pos="0"/>
              </a:tabLst>
            </a:pPr>
            <a:r>
              <a:rPr b="0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No es podrà tenir l’ordinador obert mentre el professor/a explica a classe.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57200" indent="-330120" algn="just">
              <a:lnSpc>
                <a:spcPct val="115000"/>
              </a:lnSpc>
              <a:buClr>
                <a:srgbClr val="000000"/>
              </a:buClr>
              <a:buFont typeface="Arial"/>
              <a:buChar char="-"/>
              <a:tabLst>
                <a:tab algn="l" pos="0"/>
              </a:tabLst>
            </a:pPr>
            <a:r>
              <a:rPr b="0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Només podreu fer ús de  l’ordinador quan el professor/a ho demani.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57200" algn="just">
              <a:lnSpc>
                <a:spcPct val="107000"/>
              </a:lnSpc>
              <a:spcBef>
                <a:spcPts val="799"/>
              </a:spcBef>
              <a:tabLst>
                <a:tab algn="l" pos="0"/>
              </a:tabLst>
            </a:pPr>
            <a:r>
              <a:rPr b="0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A l’assignatura de matemàtiques un mal ús de l'ordinador constitueix un avís o conducta, com per exemple: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914400" indent="-330120" algn="just">
              <a:lnSpc>
                <a:spcPct val="115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b="0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Fer servir l’ordinador quan el professorat </a:t>
            </a:r>
            <a:r>
              <a:rPr b="1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no ho ha indicat</a:t>
            </a:r>
            <a:r>
              <a:rPr b="0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914400" indent="-330120" algn="just">
              <a:lnSpc>
                <a:spcPct val="115000"/>
              </a:lnSpc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b="0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Entrar en pàgines web o programes que el professor </a:t>
            </a:r>
            <a:r>
              <a:rPr b="1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no ha indicat 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914400" indent="-330120" algn="just">
              <a:lnSpc>
                <a:spcPct val="115000"/>
              </a:lnSpc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b="0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Escoltar música o provocar sorolls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914400" indent="-330120" algn="just">
              <a:lnSpc>
                <a:spcPct val="115000"/>
              </a:lnSpc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b="0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Provocar danys intencionats a l’ordinador o arxius </a:t>
            </a:r>
            <a:r>
              <a:rPr b="1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propis o d’una altra persona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914400" indent="-330120" algn="just">
              <a:lnSpc>
                <a:spcPct val="115000"/>
              </a:lnSpc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b="1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Accedir a informació personal</a:t>
            </a:r>
            <a:r>
              <a:rPr b="0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 emmagatzemada al portàtil d’una altre persona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914400" indent="-330120" algn="just">
              <a:lnSpc>
                <a:spcPct val="115000"/>
              </a:lnSpc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b="1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Fer un mal ús</a:t>
            </a:r>
            <a:r>
              <a:rPr b="0" lang="ca" sz="1600" spc="-1" strike="noStrike">
                <a:solidFill>
                  <a:srgbClr val="000000"/>
                </a:solidFill>
                <a:latin typeface="Arial"/>
                <a:ea typeface="Arial"/>
              </a:rPr>
              <a:t> de manera reiterada de l’ordinador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15000"/>
              </a:lnSpc>
              <a:spcBef>
                <a:spcPts val="1599"/>
              </a:spcBef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599"/>
              </a:spcBef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81;p10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marL="457200" indent="-342720">
              <a:lnSpc>
                <a:spcPct val="115000"/>
              </a:lnSpc>
              <a:buClr>
                <a:srgbClr val="000000"/>
              </a:buClr>
              <a:buFont typeface="Arial"/>
              <a:buChar char="●"/>
            </a:pPr>
            <a:r>
              <a:rPr b="0" lang="ca" sz="1800" spc="-1" strike="noStrike">
                <a:solidFill>
                  <a:schemeClr val="dk1"/>
                </a:solidFill>
                <a:latin typeface="Arial"/>
                <a:ea typeface="Arial"/>
              </a:rPr>
              <a:t>Ment oberta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115000"/>
              </a:lnSpc>
              <a:buClr>
                <a:srgbClr val="000000"/>
              </a:buClr>
              <a:buFont typeface="Arial"/>
              <a:buChar char="●"/>
            </a:pPr>
            <a:r>
              <a:rPr b="0" lang="ca" sz="1800" spc="-1" strike="noStrike">
                <a:solidFill>
                  <a:schemeClr val="dk1"/>
                </a:solidFill>
                <a:latin typeface="Arial"/>
                <a:ea typeface="Arial"/>
              </a:rPr>
              <a:t>Respecte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115000"/>
              </a:lnSpc>
              <a:buClr>
                <a:srgbClr val="000000"/>
              </a:buClr>
              <a:buFont typeface="Arial"/>
              <a:buChar char="●"/>
            </a:pPr>
            <a:r>
              <a:rPr b="0" lang="ca" sz="1800" spc="-1" strike="noStrike">
                <a:solidFill>
                  <a:schemeClr val="dk1"/>
                </a:solidFill>
                <a:latin typeface="Arial"/>
                <a:ea typeface="Arial"/>
              </a:rPr>
              <a:t>Responsabilitat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115000"/>
              </a:lnSpc>
              <a:buClr>
                <a:srgbClr val="000000"/>
              </a:buClr>
              <a:buFont typeface="Arial"/>
              <a:buChar char="●"/>
            </a:pPr>
            <a:r>
              <a:rPr b="0" lang="ca" sz="1800" spc="-1" strike="noStrike">
                <a:solidFill>
                  <a:schemeClr val="dk1"/>
                </a:solidFill>
                <a:latin typeface="Arial"/>
                <a:ea typeface="Arial"/>
              </a:rPr>
              <a:t>Puntualitat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115000"/>
              </a:lnSpc>
              <a:buClr>
                <a:srgbClr val="000000"/>
              </a:buClr>
              <a:buFont typeface="Arial"/>
              <a:buChar char="●"/>
            </a:pPr>
            <a:r>
              <a:rPr b="0" lang="ca" sz="1800" spc="-1" strike="noStrike">
                <a:solidFill>
                  <a:schemeClr val="dk1"/>
                </a:solidFill>
                <a:latin typeface="Arial"/>
                <a:ea typeface="Arial"/>
              </a:rPr>
              <a:t>Participació activa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 indent="-342720">
              <a:lnSpc>
                <a:spcPct val="115000"/>
              </a:lnSpc>
              <a:buClr>
                <a:srgbClr val="000000"/>
              </a:buClr>
              <a:buFont typeface="Arial"/>
              <a:buChar char="●"/>
            </a:pPr>
            <a:r>
              <a:rPr b="0" lang="ca" sz="1800" spc="-1" strike="noStrike">
                <a:solidFill>
                  <a:schemeClr val="dk1"/>
                </a:solidFill>
                <a:latin typeface="Arial"/>
                <a:ea typeface="Arial"/>
              </a:rPr>
              <a:t>Implicació en el seu propi aprenentatge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Google Shape;182;p10"/>
          <p:cNvSpPr/>
          <p:nvPr/>
        </p:nvSpPr>
        <p:spPr>
          <a:xfrm>
            <a:off x="370800" y="353160"/>
            <a:ext cx="8519760" cy="428760"/>
          </a:xfrm>
          <a:prstGeom prst="rect">
            <a:avLst/>
          </a:prstGeom>
          <a:solidFill>
            <a:srgbClr val="a4c2f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ca" sz="3100" spc="-1" strike="noStrike">
                <a:solidFill>
                  <a:srgbClr val="595959"/>
                </a:solidFill>
                <a:latin typeface="Oswald"/>
                <a:ea typeface="Oswald"/>
              </a:rPr>
              <a:t>Què esperem de l’alumnat?</a:t>
            </a:r>
            <a:endParaRPr b="0" lang="en-US" sz="3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87;g3f9cb86e79b_0_219"/>
          <p:cNvSpPr/>
          <p:nvPr/>
        </p:nvSpPr>
        <p:spPr>
          <a:xfrm>
            <a:off x="370800" y="353160"/>
            <a:ext cx="8519760" cy="428760"/>
          </a:xfrm>
          <a:prstGeom prst="rect">
            <a:avLst/>
          </a:prstGeom>
          <a:solidFill>
            <a:srgbClr val="a4c2f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ca" sz="3100" spc="-1" strike="noStrike">
                <a:solidFill>
                  <a:srgbClr val="595959"/>
                </a:solidFill>
                <a:latin typeface="Oswald"/>
                <a:ea typeface="Oswald"/>
              </a:rPr>
              <a:t>Què esperem de l’alumnat?</a:t>
            </a:r>
            <a:endParaRPr b="0" lang="en-US" sz="3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92;g3f9cb86e79b_0_223"/>
          <p:cNvSpPr/>
          <p:nvPr/>
        </p:nvSpPr>
        <p:spPr>
          <a:xfrm>
            <a:off x="370800" y="353160"/>
            <a:ext cx="8519760" cy="428760"/>
          </a:xfrm>
          <a:prstGeom prst="rect">
            <a:avLst/>
          </a:prstGeom>
          <a:solidFill>
            <a:srgbClr val="a4c2f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ca" sz="3100" spc="-1" strike="noStrike">
                <a:solidFill>
                  <a:srgbClr val="595959"/>
                </a:solidFill>
                <a:latin typeface="Oswald"/>
                <a:ea typeface="Oswald"/>
              </a:rPr>
              <a:t>Què esperem del professorat?</a:t>
            </a:r>
            <a:endParaRPr b="0" lang="en-US" sz="3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97;g37ccf4793cf_2_5"/>
          <p:cNvSpPr/>
          <p:nvPr/>
        </p:nvSpPr>
        <p:spPr>
          <a:xfrm>
            <a:off x="311760" y="1152360"/>
            <a:ext cx="8519760" cy="34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defRPr sz="1500"/>
            </a:pPr>
            <a:r>
              <a:t>1r Curs FP Bàsica (Informàtica d'Oficina) — Professor Rubén Pineda</a:t>
            </a:r>
          </a:p>
          <a:p>
            <a:pPr>
              <a:defRPr b="1" sz="1600"/>
            </a:pPr>
            <a:r>
              <a:t>Google Classroom:</a:t>
            </a:r>
          </a:p>
          <a:p>
            <a:pPr>
              <a:defRPr b="1" sz="2200">
                <a:solidFill>
                  <a:srgbClr val="2563EB"/>
                </a:solidFill>
              </a:defRPr>
            </a:pPr>
            <a:r>
              <a:t>Es publicarà pròximament a classe</a:t>
            </a:r>
          </a:p>
          <a:p>
            <a:pPr>
              <a:defRPr sz="1300"/>
            </a:pPr>
            <a:r>
              <a:t>Allà hi trobareu tots els enunciats, rúbriques, simuladors PhET i plantilles de full de càlcul!</a:t>
            </a:r>
          </a:p>
        </p:txBody>
      </p:sp>
      <p:sp>
        <p:nvSpPr>
          <p:cNvPr id="119" name="Google Shape;198;g37ccf4793cf_2_5"/>
          <p:cNvSpPr/>
          <p:nvPr/>
        </p:nvSpPr>
        <p:spPr>
          <a:xfrm>
            <a:off x="370800" y="491400"/>
            <a:ext cx="8519760" cy="428760"/>
          </a:xfrm>
          <a:prstGeom prst="rect">
            <a:avLst/>
          </a:prstGeom>
          <a:solidFill>
            <a:srgbClr val="a4c2f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ca" sz="3100" spc="-1" strike="noStrike">
                <a:solidFill>
                  <a:srgbClr val="595959"/>
                </a:solidFill>
                <a:latin typeface="Oswald"/>
                <a:ea typeface="Oswald"/>
              </a:rPr>
              <a:t>Codi Classroom</a:t>
            </a:r>
            <a:endParaRPr b="0" lang="en-US" sz="3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2026-09-02T13:16:08Z</dcterms:modified>
  <cp:revision>1</cp:revision>
  <dc:subject/>
  <dc:title/>
</cp:coreProperties>
</file>